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2.xml" ContentType="application/inkml+xml"/>
  <Override PartName="/ppt/ink/ink3.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46" r:id="rId5"/>
  </p:sldMasterIdLst>
  <p:notesMasterIdLst>
    <p:notesMasterId r:id="rId68"/>
  </p:notesMasterIdLst>
  <p:sldIdLst>
    <p:sldId id="490" r:id="rId6"/>
    <p:sldId id="491" r:id="rId7"/>
    <p:sldId id="535" r:id="rId8"/>
    <p:sldId id="499" r:id="rId9"/>
    <p:sldId id="368" r:id="rId10"/>
    <p:sldId id="337" r:id="rId11"/>
    <p:sldId id="501" r:id="rId12"/>
    <p:sldId id="514" r:id="rId13"/>
    <p:sldId id="392" r:id="rId14"/>
    <p:sldId id="513" r:id="rId15"/>
    <p:sldId id="530" r:id="rId16"/>
    <p:sldId id="517" r:id="rId17"/>
    <p:sldId id="518" r:id="rId18"/>
    <p:sldId id="540" r:id="rId19"/>
    <p:sldId id="536" r:id="rId20"/>
    <p:sldId id="527" r:id="rId21"/>
    <p:sldId id="557" r:id="rId22"/>
    <p:sldId id="528" r:id="rId23"/>
    <p:sldId id="558" r:id="rId24"/>
    <p:sldId id="529" r:id="rId25"/>
    <p:sldId id="534" r:id="rId26"/>
    <p:sldId id="559" r:id="rId27"/>
    <p:sldId id="489" r:id="rId28"/>
    <p:sldId id="323" r:id="rId29"/>
    <p:sldId id="479" r:id="rId30"/>
    <p:sldId id="470" r:id="rId31"/>
    <p:sldId id="544" r:id="rId32"/>
    <p:sldId id="267" r:id="rId33"/>
    <p:sldId id="545" r:id="rId34"/>
    <p:sldId id="382" r:id="rId35"/>
    <p:sldId id="548" r:id="rId36"/>
    <p:sldId id="549" r:id="rId37"/>
    <p:sldId id="555" r:id="rId38"/>
    <p:sldId id="359" r:id="rId39"/>
    <p:sldId id="437" r:id="rId40"/>
    <p:sldId id="466" r:id="rId41"/>
    <p:sldId id="478" r:id="rId42"/>
    <p:sldId id="551" r:id="rId43"/>
    <p:sldId id="533" r:id="rId44"/>
    <p:sldId id="440" r:id="rId45"/>
    <p:sldId id="537" r:id="rId46"/>
    <p:sldId id="546" r:id="rId47"/>
    <p:sldId id="547" r:id="rId48"/>
    <p:sldId id="550" r:id="rId49"/>
    <p:sldId id="456" r:id="rId50"/>
    <p:sldId id="458" r:id="rId51"/>
    <p:sldId id="483" r:id="rId52"/>
    <p:sldId id="480" r:id="rId53"/>
    <p:sldId id="482" r:id="rId54"/>
    <p:sldId id="552" r:id="rId55"/>
    <p:sldId id="553" r:id="rId56"/>
    <p:sldId id="554" r:id="rId57"/>
    <p:sldId id="459" r:id="rId58"/>
    <p:sldId id="556" r:id="rId59"/>
    <p:sldId id="541" r:id="rId60"/>
    <p:sldId id="397" r:id="rId61"/>
    <p:sldId id="371" r:id="rId62"/>
    <p:sldId id="469" r:id="rId63"/>
    <p:sldId id="486" r:id="rId64"/>
    <p:sldId id="488" r:id="rId65"/>
    <p:sldId id="485" r:id="rId66"/>
    <p:sldId id="303"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0555A3-4DB4-42C9-B36B-3B673F4474D9}" v="1" dt="2025-09-15T14:24:18.070"/>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048" autoAdjust="0"/>
  </p:normalViewPr>
  <p:slideViewPr>
    <p:cSldViewPr snapToGrid="0">
      <p:cViewPr varScale="1">
        <p:scale>
          <a:sx n="96" d="100"/>
          <a:sy n="96" d="100"/>
        </p:scale>
        <p:origin x="2070" y="72"/>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wder, Nathan - FPAC-NRCS, NC" userId="aebffd68-daf1-4dd1-abf1-26fe6d39dce1" providerId="ADAL" clId="{081AD6CC-3456-41E4-A5B9-542A0E1F8175}"/>
    <pc:docChg chg="delSld">
      <pc:chgData name="Lowder, Nathan - FPAC-NRCS, NC" userId="aebffd68-daf1-4dd1-abf1-26fe6d39dce1" providerId="ADAL" clId="{081AD6CC-3456-41E4-A5B9-542A0E1F8175}" dt="2025-02-26T12:21:36.059" v="14" actId="47"/>
      <pc:docMkLst>
        <pc:docMk/>
      </pc:docMkLst>
      <pc:sldChg chg="del">
        <pc:chgData name="Lowder, Nathan - FPAC-NRCS, NC" userId="aebffd68-daf1-4dd1-abf1-26fe6d39dce1" providerId="ADAL" clId="{081AD6CC-3456-41E4-A5B9-542A0E1F8175}" dt="2025-02-26T12:20:41.832" v="5" actId="47"/>
        <pc:sldMkLst>
          <pc:docMk/>
          <pc:sldMk cId="1435825163" sldId="262"/>
        </pc:sldMkLst>
      </pc:sldChg>
      <pc:sldChg chg="del">
        <pc:chgData name="Lowder, Nathan - FPAC-NRCS, NC" userId="aebffd68-daf1-4dd1-abf1-26fe6d39dce1" providerId="ADAL" clId="{081AD6CC-3456-41E4-A5B9-542A0E1F8175}" dt="2025-02-26T12:20:45.611" v="10" actId="47"/>
        <pc:sldMkLst>
          <pc:docMk/>
          <pc:sldMk cId="2850176485" sldId="268"/>
        </pc:sldMkLst>
      </pc:sldChg>
      <pc:sldChg chg="del">
        <pc:chgData name="Lowder, Nathan - FPAC-NRCS, NC" userId="aebffd68-daf1-4dd1-abf1-26fe6d39dce1" providerId="ADAL" clId="{081AD6CC-3456-41E4-A5B9-542A0E1F8175}" dt="2025-02-26T12:20:46.283" v="11" actId="47"/>
        <pc:sldMkLst>
          <pc:docMk/>
          <pc:sldMk cId="1109131637" sldId="269"/>
        </pc:sldMkLst>
      </pc:sldChg>
      <pc:sldChg chg="del">
        <pc:chgData name="Lowder, Nathan - FPAC-NRCS, NC" userId="aebffd68-daf1-4dd1-abf1-26fe6d39dce1" providerId="ADAL" clId="{081AD6CC-3456-41E4-A5B9-542A0E1F8175}" dt="2025-02-26T12:20:40.598" v="3" actId="47"/>
        <pc:sldMkLst>
          <pc:docMk/>
          <pc:sldMk cId="1482684629" sldId="296"/>
        </pc:sldMkLst>
      </pc:sldChg>
      <pc:sldChg chg="del">
        <pc:chgData name="Lowder, Nathan - FPAC-NRCS, NC" userId="aebffd68-daf1-4dd1-abf1-26fe6d39dce1" providerId="ADAL" clId="{081AD6CC-3456-41E4-A5B9-542A0E1F8175}" dt="2025-02-26T12:20:41.245" v="4" actId="47"/>
        <pc:sldMkLst>
          <pc:docMk/>
          <pc:sldMk cId="3721063125" sldId="298"/>
        </pc:sldMkLst>
      </pc:sldChg>
      <pc:sldChg chg="del">
        <pc:chgData name="Lowder, Nathan - FPAC-NRCS, NC" userId="aebffd68-daf1-4dd1-abf1-26fe6d39dce1" providerId="ADAL" clId="{081AD6CC-3456-41E4-A5B9-542A0E1F8175}" dt="2025-02-26T12:20:38.617" v="1" actId="47"/>
        <pc:sldMkLst>
          <pc:docMk/>
          <pc:sldMk cId="2514945278" sldId="299"/>
        </pc:sldMkLst>
      </pc:sldChg>
      <pc:sldChg chg="del">
        <pc:chgData name="Lowder, Nathan - FPAC-NRCS, NC" userId="aebffd68-daf1-4dd1-abf1-26fe6d39dce1" providerId="ADAL" clId="{081AD6CC-3456-41E4-A5B9-542A0E1F8175}" dt="2025-02-26T12:20:39.600" v="2" actId="47"/>
        <pc:sldMkLst>
          <pc:docMk/>
          <pc:sldMk cId="4055403140" sldId="301"/>
        </pc:sldMkLst>
      </pc:sldChg>
      <pc:sldChg chg="del">
        <pc:chgData name="Lowder, Nathan - FPAC-NRCS, NC" userId="aebffd68-daf1-4dd1-abf1-26fe6d39dce1" providerId="ADAL" clId="{081AD6CC-3456-41E4-A5B9-542A0E1F8175}" dt="2025-02-26T12:20:47.452" v="12" actId="47"/>
        <pc:sldMkLst>
          <pc:docMk/>
          <pc:sldMk cId="3109368390" sldId="304"/>
        </pc:sldMkLst>
      </pc:sldChg>
      <pc:sldChg chg="del">
        <pc:chgData name="Lowder, Nathan - FPAC-NRCS, NC" userId="aebffd68-daf1-4dd1-abf1-26fe6d39dce1" providerId="ADAL" clId="{081AD6CC-3456-41E4-A5B9-542A0E1F8175}" dt="2025-02-26T12:20:48.289" v="13" actId="47"/>
        <pc:sldMkLst>
          <pc:docMk/>
          <pc:sldMk cId="1104811498" sldId="305"/>
        </pc:sldMkLst>
      </pc:sldChg>
      <pc:sldChg chg="del">
        <pc:chgData name="Lowder, Nathan - FPAC-NRCS, NC" userId="aebffd68-daf1-4dd1-abf1-26fe6d39dce1" providerId="ADAL" clId="{081AD6CC-3456-41E4-A5B9-542A0E1F8175}" dt="2025-02-26T12:19:45.096" v="0" actId="47"/>
        <pc:sldMkLst>
          <pc:docMk/>
          <pc:sldMk cId="434389277" sldId="310"/>
        </pc:sldMkLst>
      </pc:sldChg>
      <pc:sldChg chg="del">
        <pc:chgData name="Lowder, Nathan - FPAC-NRCS, NC" userId="aebffd68-daf1-4dd1-abf1-26fe6d39dce1" providerId="ADAL" clId="{081AD6CC-3456-41E4-A5B9-542A0E1F8175}" dt="2025-02-26T12:20:43.220" v="7" actId="47"/>
        <pc:sldMkLst>
          <pc:docMk/>
          <pc:sldMk cId="1643912681" sldId="311"/>
        </pc:sldMkLst>
      </pc:sldChg>
      <pc:sldChg chg="del">
        <pc:chgData name="Lowder, Nathan - FPAC-NRCS, NC" userId="aebffd68-daf1-4dd1-abf1-26fe6d39dce1" providerId="ADAL" clId="{081AD6CC-3456-41E4-A5B9-542A0E1F8175}" dt="2025-02-26T12:20:43.859" v="8" actId="47"/>
        <pc:sldMkLst>
          <pc:docMk/>
          <pc:sldMk cId="1225272035" sldId="312"/>
        </pc:sldMkLst>
      </pc:sldChg>
      <pc:sldChg chg="del">
        <pc:chgData name="Lowder, Nathan - FPAC-NRCS, NC" userId="aebffd68-daf1-4dd1-abf1-26fe6d39dce1" providerId="ADAL" clId="{081AD6CC-3456-41E4-A5B9-542A0E1F8175}" dt="2025-02-26T12:20:44.720" v="9" actId="47"/>
        <pc:sldMkLst>
          <pc:docMk/>
          <pc:sldMk cId="1503973667" sldId="313"/>
        </pc:sldMkLst>
      </pc:sldChg>
      <pc:sldChg chg="del">
        <pc:chgData name="Lowder, Nathan - FPAC-NRCS, NC" userId="aebffd68-daf1-4dd1-abf1-26fe6d39dce1" providerId="ADAL" clId="{081AD6CC-3456-41E4-A5B9-542A0E1F8175}" dt="2025-02-26T12:20:42.618" v="6" actId="47"/>
        <pc:sldMkLst>
          <pc:docMk/>
          <pc:sldMk cId="3104962191" sldId="314"/>
        </pc:sldMkLst>
      </pc:sldChg>
      <pc:sldChg chg="del">
        <pc:chgData name="Lowder, Nathan - FPAC-NRCS, NC" userId="aebffd68-daf1-4dd1-abf1-26fe6d39dce1" providerId="ADAL" clId="{081AD6CC-3456-41E4-A5B9-542A0E1F8175}" dt="2025-02-26T12:21:36.059" v="14" actId="47"/>
        <pc:sldMkLst>
          <pc:docMk/>
          <pc:sldMk cId="827008417" sldId="560"/>
        </pc:sldMkLst>
      </pc:sldChg>
      <pc:sldMasterChg chg="delSldLayout">
        <pc:chgData name="Lowder, Nathan - FPAC-NRCS, NC" userId="aebffd68-daf1-4dd1-abf1-26fe6d39dce1" providerId="ADAL" clId="{081AD6CC-3456-41E4-A5B9-542A0E1F8175}" dt="2025-02-26T12:20:47.452" v="12" actId="47"/>
        <pc:sldMasterMkLst>
          <pc:docMk/>
          <pc:sldMasterMk cId="569656255" sldId="2147483662"/>
        </pc:sldMasterMkLst>
        <pc:sldLayoutChg chg="del">
          <pc:chgData name="Lowder, Nathan - FPAC-NRCS, NC" userId="aebffd68-daf1-4dd1-abf1-26fe6d39dce1" providerId="ADAL" clId="{081AD6CC-3456-41E4-A5B9-542A0E1F8175}" dt="2025-02-26T12:20:47.452" v="12" actId="47"/>
          <pc:sldLayoutMkLst>
            <pc:docMk/>
            <pc:sldMasterMk cId="569656255" sldId="2147483662"/>
            <pc:sldLayoutMk cId="371705599" sldId="2147483740"/>
          </pc:sldLayoutMkLst>
        </pc:sldLayoutChg>
      </pc:sldMasterChg>
    </pc:docChg>
  </pc:docChgLst>
  <pc:docChgLst>
    <pc:chgData name="Alley, Joe - FPAC-NRCS, NE" userId="2771f861-11df-4b0f-8768-14e8b3440e87" providerId="ADAL" clId="{0D009F96-C467-4066-A256-175999730CCB}"/>
    <pc:docChg chg="undo custSel delSld modSld sldOrd">
      <pc:chgData name="Alley, Joe - FPAC-NRCS, NE" userId="2771f861-11df-4b0f-8768-14e8b3440e87" providerId="ADAL" clId="{0D009F96-C467-4066-A256-175999730CCB}" dt="2025-04-02T03:24:22.769" v="21900" actId="20577"/>
      <pc:docMkLst>
        <pc:docMk/>
      </pc:docMkLst>
      <pc:sldChg chg="modNotesTx">
        <pc:chgData name="Alley, Joe - FPAC-NRCS, NE" userId="2771f861-11df-4b0f-8768-14e8b3440e87" providerId="ADAL" clId="{0D009F96-C467-4066-A256-175999730CCB}" dt="2025-04-02T02:03:10.212" v="7535" actId="20577"/>
        <pc:sldMkLst>
          <pc:docMk/>
          <pc:sldMk cId="196400253" sldId="267"/>
        </pc:sldMkLst>
      </pc:sldChg>
      <pc:sldChg chg="del">
        <pc:chgData name="Alley, Joe - FPAC-NRCS, NE" userId="2771f861-11df-4b0f-8768-14e8b3440e87" providerId="ADAL" clId="{0D009F96-C467-4066-A256-175999730CCB}" dt="2025-04-02T01:22:10.825" v="1396" actId="47"/>
        <pc:sldMkLst>
          <pc:docMk/>
          <pc:sldMk cId="440931815" sldId="315"/>
        </pc:sldMkLst>
      </pc:sldChg>
      <pc:sldChg chg="del">
        <pc:chgData name="Alley, Joe - FPAC-NRCS, NE" userId="2771f861-11df-4b0f-8768-14e8b3440e87" providerId="ADAL" clId="{0D009F96-C467-4066-A256-175999730CCB}" dt="2025-04-02T01:14:02.897" v="501"/>
        <pc:sldMkLst>
          <pc:docMk/>
          <pc:sldMk cId="2340925743" sldId="337"/>
        </pc:sldMkLst>
      </pc:sldChg>
      <pc:sldChg chg="modNotesTx">
        <pc:chgData name="Alley, Joe - FPAC-NRCS, NE" userId="2771f861-11df-4b0f-8768-14e8b3440e87" providerId="ADAL" clId="{0D009F96-C467-4066-A256-175999730CCB}" dt="2025-04-02T02:29:29.354" v="11799" actId="20577"/>
        <pc:sldMkLst>
          <pc:docMk/>
          <pc:sldMk cId="2091147100" sldId="359"/>
        </pc:sldMkLst>
      </pc:sldChg>
      <pc:sldChg chg="del">
        <pc:chgData name="Alley, Joe - FPAC-NRCS, NE" userId="2771f861-11df-4b0f-8768-14e8b3440e87" providerId="ADAL" clId="{0D009F96-C467-4066-A256-175999730CCB}" dt="2025-04-02T01:14:02.897" v="501"/>
        <pc:sldMkLst>
          <pc:docMk/>
          <pc:sldMk cId="928458574" sldId="368"/>
        </pc:sldMkLst>
      </pc:sldChg>
      <pc:sldChg chg="modNotesTx">
        <pc:chgData name="Alley, Joe - FPAC-NRCS, NE" userId="2771f861-11df-4b0f-8768-14e8b3440e87" providerId="ADAL" clId="{0D009F96-C467-4066-A256-175999730CCB}" dt="2025-04-02T03:15:53.241" v="19892" actId="20577"/>
        <pc:sldMkLst>
          <pc:docMk/>
          <pc:sldMk cId="3834097069" sldId="371"/>
        </pc:sldMkLst>
      </pc:sldChg>
      <pc:sldChg chg="modNotesTx">
        <pc:chgData name="Alley, Joe - FPAC-NRCS, NE" userId="2771f861-11df-4b0f-8768-14e8b3440e87" providerId="ADAL" clId="{0D009F96-C467-4066-A256-175999730CCB}" dt="2025-04-02T02:15:12.969" v="9732" actId="20577"/>
        <pc:sldMkLst>
          <pc:docMk/>
          <pc:sldMk cId="4252208067" sldId="382"/>
        </pc:sldMkLst>
      </pc:sldChg>
      <pc:sldChg chg="modNotesTx">
        <pc:chgData name="Alley, Joe - FPAC-NRCS, NE" userId="2771f861-11df-4b0f-8768-14e8b3440e87" providerId="ADAL" clId="{0D009F96-C467-4066-A256-175999730CCB}" dt="2025-04-02T01:28:26.987" v="2073" actId="20577"/>
        <pc:sldMkLst>
          <pc:docMk/>
          <pc:sldMk cId="997688417" sldId="392"/>
        </pc:sldMkLst>
      </pc:sldChg>
      <pc:sldChg chg="modNotesTx">
        <pc:chgData name="Alley, Joe - FPAC-NRCS, NE" userId="2771f861-11df-4b0f-8768-14e8b3440e87" providerId="ADAL" clId="{0D009F96-C467-4066-A256-175999730CCB}" dt="2025-04-02T03:14:53.339" v="19743" actId="20577"/>
        <pc:sldMkLst>
          <pc:docMk/>
          <pc:sldMk cId="1400663297" sldId="397"/>
        </pc:sldMkLst>
      </pc:sldChg>
      <pc:sldChg chg="modNotesTx">
        <pc:chgData name="Alley, Joe - FPAC-NRCS, NE" userId="2771f861-11df-4b0f-8768-14e8b3440e87" providerId="ADAL" clId="{0D009F96-C467-4066-A256-175999730CCB}" dt="2025-04-02T02:38:42.777" v="13109" actId="20577"/>
        <pc:sldMkLst>
          <pc:docMk/>
          <pc:sldMk cId="2078323341" sldId="437"/>
        </pc:sldMkLst>
      </pc:sldChg>
      <pc:sldChg chg="modNotesTx">
        <pc:chgData name="Alley, Joe - FPAC-NRCS, NE" userId="2771f861-11df-4b0f-8768-14e8b3440e87" providerId="ADAL" clId="{0D009F96-C467-4066-A256-175999730CCB}" dt="2025-04-02T02:46:20.627" v="14403" actId="6549"/>
        <pc:sldMkLst>
          <pc:docMk/>
          <pc:sldMk cId="97078808" sldId="440"/>
        </pc:sldMkLst>
      </pc:sldChg>
      <pc:sldChg chg="modNotesTx">
        <pc:chgData name="Alley, Joe - FPAC-NRCS, NE" userId="2771f861-11df-4b0f-8768-14e8b3440e87" providerId="ADAL" clId="{0D009F96-C467-4066-A256-175999730CCB}" dt="2025-04-02T02:58:48.869" v="16659" actId="20577"/>
        <pc:sldMkLst>
          <pc:docMk/>
          <pc:sldMk cId="3593464962" sldId="456"/>
        </pc:sldMkLst>
      </pc:sldChg>
      <pc:sldChg chg="modNotesTx">
        <pc:chgData name="Alley, Joe - FPAC-NRCS, NE" userId="2771f861-11df-4b0f-8768-14e8b3440e87" providerId="ADAL" clId="{0D009F96-C467-4066-A256-175999730CCB}" dt="2025-04-02T03:10:36.207" v="18914" actId="20577"/>
        <pc:sldMkLst>
          <pc:docMk/>
          <pc:sldMk cId="1605760057" sldId="458"/>
        </pc:sldMkLst>
      </pc:sldChg>
      <pc:sldChg chg="modNotesTx">
        <pc:chgData name="Alley, Joe - FPAC-NRCS, NE" userId="2771f861-11df-4b0f-8768-14e8b3440e87" providerId="ADAL" clId="{0D009F96-C467-4066-A256-175999730CCB}" dt="2025-04-02T03:10:59.985" v="18983" actId="20577"/>
        <pc:sldMkLst>
          <pc:docMk/>
          <pc:sldMk cId="1320942250" sldId="459"/>
        </pc:sldMkLst>
      </pc:sldChg>
      <pc:sldChg chg="modNotesTx">
        <pc:chgData name="Alley, Joe - FPAC-NRCS, NE" userId="2771f861-11df-4b0f-8768-14e8b3440e87" providerId="ADAL" clId="{0D009F96-C467-4066-A256-175999730CCB}" dt="2025-04-02T02:39:05.899" v="13154" actId="20577"/>
        <pc:sldMkLst>
          <pc:docMk/>
          <pc:sldMk cId="2267827929" sldId="466"/>
        </pc:sldMkLst>
      </pc:sldChg>
      <pc:sldChg chg="modNotesTx">
        <pc:chgData name="Alley, Joe - FPAC-NRCS, NE" userId="2771f861-11df-4b0f-8768-14e8b3440e87" providerId="ADAL" clId="{0D009F96-C467-4066-A256-175999730CCB}" dt="2025-04-02T03:18:04.867" v="20349" actId="20577"/>
        <pc:sldMkLst>
          <pc:docMk/>
          <pc:sldMk cId="4152612254" sldId="469"/>
        </pc:sldMkLst>
      </pc:sldChg>
      <pc:sldChg chg="modNotesTx">
        <pc:chgData name="Alley, Joe - FPAC-NRCS, NE" userId="2771f861-11df-4b0f-8768-14e8b3440e87" providerId="ADAL" clId="{0D009F96-C467-4066-A256-175999730CCB}" dt="2025-04-02T01:55:40.549" v="6095" actId="20577"/>
        <pc:sldMkLst>
          <pc:docMk/>
          <pc:sldMk cId="2909590000" sldId="470"/>
        </pc:sldMkLst>
      </pc:sldChg>
      <pc:sldChg chg="modNotesTx">
        <pc:chgData name="Alley, Joe - FPAC-NRCS, NE" userId="2771f861-11df-4b0f-8768-14e8b3440e87" providerId="ADAL" clId="{0D009F96-C467-4066-A256-175999730CCB}" dt="2025-04-02T02:40:23.977" v="13378" actId="20577"/>
        <pc:sldMkLst>
          <pc:docMk/>
          <pc:sldMk cId="1474295667" sldId="478"/>
        </pc:sldMkLst>
      </pc:sldChg>
      <pc:sldChg chg="modNotesTx">
        <pc:chgData name="Alley, Joe - FPAC-NRCS, NE" userId="2771f861-11df-4b0f-8768-14e8b3440e87" providerId="ADAL" clId="{0D009F96-C467-4066-A256-175999730CCB}" dt="2025-04-02T01:53:21.221" v="5632" actId="20577"/>
        <pc:sldMkLst>
          <pc:docMk/>
          <pc:sldMk cId="648165079" sldId="479"/>
        </pc:sldMkLst>
      </pc:sldChg>
      <pc:sldChg chg="modNotesTx">
        <pc:chgData name="Alley, Joe - FPAC-NRCS, NE" userId="2771f861-11df-4b0f-8768-14e8b3440e87" providerId="ADAL" clId="{0D009F96-C467-4066-A256-175999730CCB}" dt="2025-04-02T03:00:43.438" v="17040" actId="20577"/>
        <pc:sldMkLst>
          <pc:docMk/>
          <pc:sldMk cId="844566033" sldId="480"/>
        </pc:sldMkLst>
      </pc:sldChg>
      <pc:sldChg chg="modNotesTx">
        <pc:chgData name="Alley, Joe - FPAC-NRCS, NE" userId="2771f861-11df-4b0f-8768-14e8b3440e87" providerId="ADAL" clId="{0D009F96-C467-4066-A256-175999730CCB}" dt="2025-04-02T03:02:57.430" v="17554" actId="20577"/>
        <pc:sldMkLst>
          <pc:docMk/>
          <pc:sldMk cId="2146676744" sldId="482"/>
        </pc:sldMkLst>
      </pc:sldChg>
      <pc:sldChg chg="delSp mod modNotesTx">
        <pc:chgData name="Alley, Joe - FPAC-NRCS, NE" userId="2771f861-11df-4b0f-8768-14e8b3440e87" providerId="ADAL" clId="{0D009F96-C467-4066-A256-175999730CCB}" dt="2025-04-02T03:00:10.740" v="16930" actId="20577"/>
        <pc:sldMkLst>
          <pc:docMk/>
          <pc:sldMk cId="2321116183" sldId="483"/>
        </pc:sldMkLst>
      </pc:sldChg>
      <pc:sldChg chg="modNotesTx">
        <pc:chgData name="Alley, Joe - FPAC-NRCS, NE" userId="2771f861-11df-4b0f-8768-14e8b3440e87" providerId="ADAL" clId="{0D009F96-C467-4066-A256-175999730CCB}" dt="2025-04-02T03:24:22.769" v="21900" actId="20577"/>
        <pc:sldMkLst>
          <pc:docMk/>
          <pc:sldMk cId="1815790960" sldId="485"/>
        </pc:sldMkLst>
      </pc:sldChg>
      <pc:sldChg chg="modNotesTx">
        <pc:chgData name="Alley, Joe - FPAC-NRCS, NE" userId="2771f861-11df-4b0f-8768-14e8b3440e87" providerId="ADAL" clId="{0D009F96-C467-4066-A256-175999730CCB}" dt="2025-04-02T03:21:01.779" v="21071" actId="20577"/>
        <pc:sldMkLst>
          <pc:docMk/>
          <pc:sldMk cId="3060653817" sldId="486"/>
        </pc:sldMkLst>
      </pc:sldChg>
      <pc:sldChg chg="modNotesTx">
        <pc:chgData name="Alley, Joe - FPAC-NRCS, NE" userId="2771f861-11df-4b0f-8768-14e8b3440e87" providerId="ADAL" clId="{0D009F96-C467-4066-A256-175999730CCB}" dt="2025-04-02T03:21:53.985" v="21250" actId="20577"/>
        <pc:sldMkLst>
          <pc:docMk/>
          <pc:sldMk cId="962504059" sldId="488"/>
        </pc:sldMkLst>
      </pc:sldChg>
      <pc:sldChg chg="modNotesTx">
        <pc:chgData name="Alley, Joe - FPAC-NRCS, NE" userId="2771f861-11df-4b0f-8768-14e8b3440e87" providerId="ADAL" clId="{0D009F96-C467-4066-A256-175999730CCB}" dt="2025-04-02T01:51:14.488" v="5326" actId="20577"/>
        <pc:sldMkLst>
          <pc:docMk/>
          <pc:sldMk cId="2408324127" sldId="489"/>
        </pc:sldMkLst>
      </pc:sldChg>
      <pc:sldChg chg="modSp mod">
        <pc:chgData name="Alley, Joe - FPAC-NRCS, NE" userId="2771f861-11df-4b0f-8768-14e8b3440e87" providerId="ADAL" clId="{0D009F96-C467-4066-A256-175999730CCB}" dt="2025-04-02T01:13:00.555" v="495" actId="20577"/>
        <pc:sldMkLst>
          <pc:docMk/>
          <pc:sldMk cId="1201965102" sldId="491"/>
        </pc:sldMkLst>
      </pc:sldChg>
      <pc:sldChg chg="modSp del mod modNotesTx">
        <pc:chgData name="Alley, Joe - FPAC-NRCS, NE" userId="2771f861-11df-4b0f-8768-14e8b3440e87" providerId="ADAL" clId="{0D009F96-C467-4066-A256-175999730CCB}" dt="2025-04-02T01:21:54.235" v="1395" actId="20577"/>
        <pc:sldMkLst>
          <pc:docMk/>
          <pc:sldMk cId="928241554" sldId="499"/>
        </pc:sldMkLst>
      </pc:sldChg>
      <pc:sldChg chg="modNotesTx">
        <pc:chgData name="Alley, Joe - FPAC-NRCS, NE" userId="2771f861-11df-4b0f-8768-14e8b3440e87" providerId="ADAL" clId="{0D009F96-C467-4066-A256-175999730CCB}" dt="2025-04-02T01:24:32.209" v="1507" actId="20577"/>
        <pc:sldMkLst>
          <pc:docMk/>
          <pc:sldMk cId="1026541138" sldId="501"/>
        </pc:sldMkLst>
      </pc:sldChg>
      <pc:sldChg chg="del ord modNotesTx">
        <pc:chgData name="Alley, Joe - FPAC-NRCS, NE" userId="2771f861-11df-4b0f-8768-14e8b3440e87" providerId="ADAL" clId="{0D009F96-C467-4066-A256-175999730CCB}" dt="2025-04-02T01:13:19.749" v="496" actId="47"/>
        <pc:sldMkLst>
          <pc:docMk/>
          <pc:sldMk cId="3329174664" sldId="511"/>
        </pc:sldMkLst>
      </pc:sldChg>
      <pc:sldChg chg="modNotesTx">
        <pc:chgData name="Alley, Joe - FPAC-NRCS, NE" userId="2771f861-11df-4b0f-8768-14e8b3440e87" providerId="ADAL" clId="{0D009F96-C467-4066-A256-175999730CCB}" dt="2025-04-02T01:29:42.518" v="2264" actId="20577"/>
        <pc:sldMkLst>
          <pc:docMk/>
          <pc:sldMk cId="3708362776" sldId="513"/>
        </pc:sldMkLst>
      </pc:sldChg>
      <pc:sldChg chg="modNotesTx">
        <pc:chgData name="Alley, Joe - FPAC-NRCS, NE" userId="2771f861-11df-4b0f-8768-14e8b3440e87" providerId="ADAL" clId="{0D009F96-C467-4066-A256-175999730CCB}" dt="2025-04-02T01:25:53.998" v="1694" actId="6549"/>
        <pc:sldMkLst>
          <pc:docMk/>
          <pc:sldMk cId="2364544261" sldId="514"/>
        </pc:sldMkLst>
      </pc:sldChg>
      <pc:sldChg chg="modNotesTx">
        <pc:chgData name="Alley, Joe - FPAC-NRCS, NE" userId="2771f861-11df-4b0f-8768-14e8b3440e87" providerId="ADAL" clId="{0D009F96-C467-4066-A256-175999730CCB}" dt="2025-04-02T01:35:19.277" v="2758" actId="20577"/>
        <pc:sldMkLst>
          <pc:docMk/>
          <pc:sldMk cId="906388885" sldId="517"/>
        </pc:sldMkLst>
      </pc:sldChg>
      <pc:sldChg chg="modNotesTx">
        <pc:chgData name="Alley, Joe - FPAC-NRCS, NE" userId="2771f861-11df-4b0f-8768-14e8b3440e87" providerId="ADAL" clId="{0D009F96-C467-4066-A256-175999730CCB}" dt="2025-04-02T01:38:28.828" v="3194" actId="6549"/>
        <pc:sldMkLst>
          <pc:docMk/>
          <pc:sldMk cId="3712919083" sldId="518"/>
        </pc:sldMkLst>
      </pc:sldChg>
      <pc:sldChg chg="modNotesTx">
        <pc:chgData name="Alley, Joe - FPAC-NRCS, NE" userId="2771f861-11df-4b0f-8768-14e8b3440e87" providerId="ADAL" clId="{0D009F96-C467-4066-A256-175999730CCB}" dt="2025-04-02T01:40:59.777" v="3599" actId="20577"/>
        <pc:sldMkLst>
          <pc:docMk/>
          <pc:sldMk cId="264358549" sldId="527"/>
        </pc:sldMkLst>
      </pc:sldChg>
      <pc:sldChg chg="modNotesTx">
        <pc:chgData name="Alley, Joe - FPAC-NRCS, NE" userId="2771f861-11df-4b0f-8768-14e8b3440e87" providerId="ADAL" clId="{0D009F96-C467-4066-A256-175999730CCB}" dt="2025-04-02T01:47:22.632" v="4715" actId="20577"/>
        <pc:sldMkLst>
          <pc:docMk/>
          <pc:sldMk cId="2790579044" sldId="528"/>
        </pc:sldMkLst>
      </pc:sldChg>
      <pc:sldChg chg="modSp mod modNotesTx">
        <pc:chgData name="Alley, Joe - FPAC-NRCS, NE" userId="2771f861-11df-4b0f-8768-14e8b3440e87" providerId="ADAL" clId="{0D009F96-C467-4066-A256-175999730CCB}" dt="2025-04-02T01:31:20.269" v="2361" actId="20577"/>
        <pc:sldMkLst>
          <pc:docMk/>
          <pc:sldMk cId="1344957241" sldId="530"/>
        </pc:sldMkLst>
      </pc:sldChg>
      <pc:sldChg chg="modNotesTx">
        <pc:chgData name="Alley, Joe - FPAC-NRCS, NE" userId="2771f861-11df-4b0f-8768-14e8b3440e87" providerId="ADAL" clId="{0D009F96-C467-4066-A256-175999730CCB}" dt="2025-04-02T02:44:00.272" v="13945" actId="20577"/>
        <pc:sldMkLst>
          <pc:docMk/>
          <pc:sldMk cId="2947216718" sldId="533"/>
        </pc:sldMkLst>
      </pc:sldChg>
      <pc:sldChg chg="modNotesTx">
        <pc:chgData name="Alley, Joe - FPAC-NRCS, NE" userId="2771f861-11df-4b0f-8768-14e8b3440e87" providerId="ADAL" clId="{0D009F96-C467-4066-A256-175999730CCB}" dt="2025-04-02T01:50:09.278" v="5117" actId="20577"/>
        <pc:sldMkLst>
          <pc:docMk/>
          <pc:sldMk cId="3222387009" sldId="534"/>
        </pc:sldMkLst>
      </pc:sldChg>
      <pc:sldChg chg="ord modNotesTx">
        <pc:chgData name="Alley, Joe - FPAC-NRCS, NE" userId="2771f861-11df-4b0f-8768-14e8b3440e87" providerId="ADAL" clId="{0D009F96-C467-4066-A256-175999730CCB}" dt="2025-04-02T01:19:44.704" v="1216" actId="6549"/>
        <pc:sldMkLst>
          <pc:docMk/>
          <pc:sldMk cId="3169436620" sldId="535"/>
        </pc:sldMkLst>
      </pc:sldChg>
      <pc:sldChg chg="modNotesTx">
        <pc:chgData name="Alley, Joe - FPAC-NRCS, NE" userId="2771f861-11df-4b0f-8768-14e8b3440e87" providerId="ADAL" clId="{0D009F96-C467-4066-A256-175999730CCB}" dt="2025-04-02T01:40:01.013" v="3487" actId="20577"/>
        <pc:sldMkLst>
          <pc:docMk/>
          <pc:sldMk cId="32505703" sldId="536"/>
        </pc:sldMkLst>
      </pc:sldChg>
      <pc:sldChg chg="modNotesTx">
        <pc:chgData name="Alley, Joe - FPAC-NRCS, NE" userId="2771f861-11df-4b0f-8768-14e8b3440e87" providerId="ADAL" clId="{0D009F96-C467-4066-A256-175999730CCB}" dt="2025-04-02T02:50:24.536" v="15126" actId="6549"/>
        <pc:sldMkLst>
          <pc:docMk/>
          <pc:sldMk cId="4228219899" sldId="537"/>
        </pc:sldMkLst>
      </pc:sldChg>
      <pc:sldChg chg="del">
        <pc:chgData name="Alley, Joe - FPAC-NRCS, NE" userId="2771f861-11df-4b0f-8768-14e8b3440e87" providerId="ADAL" clId="{0D009F96-C467-4066-A256-175999730CCB}" dt="2025-04-02T01:47:44.926" v="4716" actId="47"/>
        <pc:sldMkLst>
          <pc:docMk/>
          <pc:sldMk cId="2399310385" sldId="539"/>
        </pc:sldMkLst>
      </pc:sldChg>
      <pc:sldChg chg="modNotesTx">
        <pc:chgData name="Alley, Joe - FPAC-NRCS, NE" userId="2771f861-11df-4b0f-8768-14e8b3440e87" providerId="ADAL" clId="{0D009F96-C467-4066-A256-175999730CCB}" dt="2025-04-02T01:38:14.276" v="3193" actId="20577"/>
        <pc:sldMkLst>
          <pc:docMk/>
          <pc:sldMk cId="393999541" sldId="540"/>
        </pc:sldMkLst>
      </pc:sldChg>
      <pc:sldChg chg="modNotesTx">
        <pc:chgData name="Alley, Joe - FPAC-NRCS, NE" userId="2771f861-11df-4b0f-8768-14e8b3440e87" providerId="ADAL" clId="{0D009F96-C467-4066-A256-175999730CCB}" dt="2025-04-02T03:13:51.921" v="19574" actId="20577"/>
        <pc:sldMkLst>
          <pc:docMk/>
          <pc:sldMk cId="4006232746" sldId="541"/>
        </pc:sldMkLst>
      </pc:sldChg>
      <pc:sldChg chg="modNotesTx">
        <pc:chgData name="Alley, Joe - FPAC-NRCS, NE" userId="2771f861-11df-4b0f-8768-14e8b3440e87" providerId="ADAL" clId="{0D009F96-C467-4066-A256-175999730CCB}" dt="2025-04-02T01:56:24.242" v="6203" actId="20577"/>
        <pc:sldMkLst>
          <pc:docMk/>
          <pc:sldMk cId="909959823" sldId="544"/>
        </pc:sldMkLst>
      </pc:sldChg>
      <pc:sldChg chg="modNotesTx">
        <pc:chgData name="Alley, Joe - FPAC-NRCS, NE" userId="2771f861-11df-4b0f-8768-14e8b3440e87" providerId="ADAL" clId="{0D009F96-C467-4066-A256-175999730CCB}" dt="2025-04-02T02:07:41.324" v="8345" actId="20577"/>
        <pc:sldMkLst>
          <pc:docMk/>
          <pc:sldMk cId="3211998531" sldId="545"/>
        </pc:sldMkLst>
      </pc:sldChg>
      <pc:sldChg chg="modNotesTx">
        <pc:chgData name="Alley, Joe - FPAC-NRCS, NE" userId="2771f861-11df-4b0f-8768-14e8b3440e87" providerId="ADAL" clId="{0D009F96-C467-4066-A256-175999730CCB}" dt="2025-04-02T02:52:01.101" v="15338" actId="20577"/>
        <pc:sldMkLst>
          <pc:docMk/>
          <pc:sldMk cId="3509985417" sldId="546"/>
        </pc:sldMkLst>
      </pc:sldChg>
      <pc:sldChg chg="modNotesTx">
        <pc:chgData name="Alley, Joe - FPAC-NRCS, NE" userId="2771f861-11df-4b0f-8768-14e8b3440e87" providerId="ADAL" clId="{0D009F96-C467-4066-A256-175999730CCB}" dt="2025-04-02T02:57:19.661" v="16461" actId="20577"/>
        <pc:sldMkLst>
          <pc:docMk/>
          <pc:sldMk cId="2611185886" sldId="547"/>
        </pc:sldMkLst>
      </pc:sldChg>
      <pc:sldChg chg="modNotesTx">
        <pc:chgData name="Alley, Joe - FPAC-NRCS, NE" userId="2771f861-11df-4b0f-8768-14e8b3440e87" providerId="ADAL" clId="{0D009F96-C467-4066-A256-175999730CCB}" dt="2025-04-02T02:21:14.704" v="10578" actId="20577"/>
        <pc:sldMkLst>
          <pc:docMk/>
          <pc:sldMk cId="3403754660" sldId="548"/>
        </pc:sldMkLst>
      </pc:sldChg>
      <pc:sldChg chg="modNotesTx">
        <pc:chgData name="Alley, Joe - FPAC-NRCS, NE" userId="2771f861-11df-4b0f-8768-14e8b3440e87" providerId="ADAL" clId="{0D009F96-C467-4066-A256-175999730CCB}" dt="2025-04-02T02:22:56.213" v="10810" actId="20577"/>
        <pc:sldMkLst>
          <pc:docMk/>
          <pc:sldMk cId="389456931" sldId="549"/>
        </pc:sldMkLst>
      </pc:sldChg>
      <pc:sldChg chg="modNotesTx">
        <pc:chgData name="Alley, Joe - FPAC-NRCS, NE" userId="2771f861-11df-4b0f-8768-14e8b3440e87" providerId="ADAL" clId="{0D009F96-C467-4066-A256-175999730CCB}" dt="2025-04-02T02:58:14.759" v="16540" actId="20577"/>
        <pc:sldMkLst>
          <pc:docMk/>
          <pc:sldMk cId="2330470109" sldId="550"/>
        </pc:sldMkLst>
      </pc:sldChg>
      <pc:sldChg chg="modNotesTx">
        <pc:chgData name="Alley, Joe - FPAC-NRCS, NE" userId="2771f861-11df-4b0f-8768-14e8b3440e87" providerId="ADAL" clId="{0D009F96-C467-4066-A256-175999730CCB}" dt="2025-04-02T02:41:35.301" v="13512" actId="6549"/>
        <pc:sldMkLst>
          <pc:docMk/>
          <pc:sldMk cId="3201050770" sldId="551"/>
        </pc:sldMkLst>
      </pc:sldChg>
      <pc:sldChg chg="modNotesTx">
        <pc:chgData name="Alley, Joe - FPAC-NRCS, NE" userId="2771f861-11df-4b0f-8768-14e8b3440e87" providerId="ADAL" clId="{0D009F96-C467-4066-A256-175999730CCB}" dt="2025-04-02T03:05:56.598" v="18085" actId="20577"/>
        <pc:sldMkLst>
          <pc:docMk/>
          <pc:sldMk cId="3537113291" sldId="552"/>
        </pc:sldMkLst>
      </pc:sldChg>
      <pc:sldChg chg="modNotesTx">
        <pc:chgData name="Alley, Joe - FPAC-NRCS, NE" userId="2771f861-11df-4b0f-8768-14e8b3440e87" providerId="ADAL" clId="{0D009F96-C467-4066-A256-175999730CCB}" dt="2025-04-02T03:08:17.797" v="18496" actId="20577"/>
        <pc:sldMkLst>
          <pc:docMk/>
          <pc:sldMk cId="1635269089" sldId="553"/>
        </pc:sldMkLst>
      </pc:sldChg>
      <pc:sldChg chg="modNotesTx">
        <pc:chgData name="Alley, Joe - FPAC-NRCS, NE" userId="2771f861-11df-4b0f-8768-14e8b3440e87" providerId="ADAL" clId="{0D009F96-C467-4066-A256-175999730CCB}" dt="2025-04-02T03:09:59.105" v="18866" actId="20577"/>
        <pc:sldMkLst>
          <pc:docMk/>
          <pc:sldMk cId="2589339925" sldId="554"/>
        </pc:sldMkLst>
      </pc:sldChg>
      <pc:sldChg chg="modNotesTx">
        <pc:chgData name="Alley, Joe - FPAC-NRCS, NE" userId="2771f861-11df-4b0f-8768-14e8b3440e87" providerId="ADAL" clId="{0D009F96-C467-4066-A256-175999730CCB}" dt="2025-04-02T02:23:27.743" v="10893" actId="5793"/>
        <pc:sldMkLst>
          <pc:docMk/>
          <pc:sldMk cId="4014013530" sldId="555"/>
        </pc:sldMkLst>
      </pc:sldChg>
      <pc:sldChg chg="modNotesTx">
        <pc:chgData name="Alley, Joe - FPAC-NRCS, NE" userId="2771f861-11df-4b0f-8768-14e8b3440e87" providerId="ADAL" clId="{0D009F96-C467-4066-A256-175999730CCB}" dt="2025-04-02T03:11:54.982" v="19143" actId="20577"/>
        <pc:sldMkLst>
          <pc:docMk/>
          <pc:sldMk cId="3457672661" sldId="556"/>
        </pc:sldMkLst>
      </pc:sldChg>
      <pc:sldChg chg="modNotesTx">
        <pc:chgData name="Alley, Joe - FPAC-NRCS, NE" userId="2771f861-11df-4b0f-8768-14e8b3440e87" providerId="ADAL" clId="{0D009F96-C467-4066-A256-175999730CCB}" dt="2025-04-02T01:42:21.015" v="3812" actId="20577"/>
        <pc:sldMkLst>
          <pc:docMk/>
          <pc:sldMk cId="1204629179" sldId="557"/>
        </pc:sldMkLst>
      </pc:sldChg>
      <pc:sldChg chg="modNotesTx">
        <pc:chgData name="Alley, Joe - FPAC-NRCS, NE" userId="2771f861-11df-4b0f-8768-14e8b3440e87" providerId="ADAL" clId="{0D009F96-C467-4066-A256-175999730CCB}" dt="2025-04-02T01:49:11.560" v="5001" actId="20577"/>
        <pc:sldMkLst>
          <pc:docMk/>
          <pc:sldMk cId="1063414203" sldId="558"/>
        </pc:sldMkLst>
      </pc:sldChg>
      <pc:sldChg chg="modNotesTx">
        <pc:chgData name="Alley, Joe - FPAC-NRCS, NE" userId="2771f861-11df-4b0f-8768-14e8b3440e87" providerId="ADAL" clId="{0D009F96-C467-4066-A256-175999730CCB}" dt="2025-04-02T01:50:50.523" v="5254" actId="20577"/>
        <pc:sldMkLst>
          <pc:docMk/>
          <pc:sldMk cId="1301986602" sldId="559"/>
        </pc:sldMkLst>
      </pc:sldChg>
    </pc:docChg>
  </pc:docChgLst>
  <pc:docChgLst>
    <pc:chgData name="Metz, Loretta - FPAC-NRCS, AZ" userId="2b26dc92-d5c3-4839-9e28-e979d24780d6" providerId="ADAL" clId="{B2384620-33D9-44A8-A491-658020D68121}"/>
    <pc:docChg chg="modMainMaster">
      <pc:chgData name="Metz, Loretta - FPAC-NRCS, AZ" userId="2b26dc92-d5c3-4839-9e28-e979d24780d6" providerId="ADAL" clId="{B2384620-33D9-44A8-A491-658020D68121}" dt="2024-12-27T18:39:27.196" v="32" actId="20577"/>
      <pc:docMkLst>
        <pc:docMk/>
      </pc:docMkLst>
      <pc:sldMasterChg chg="modSp mod">
        <pc:chgData name="Metz, Loretta - FPAC-NRCS, AZ" userId="2b26dc92-d5c3-4839-9e28-e979d24780d6" providerId="ADAL" clId="{B2384620-33D9-44A8-A491-658020D68121}" dt="2024-12-27T18:39:27.196" v="32" actId="20577"/>
        <pc:sldMasterMkLst>
          <pc:docMk/>
          <pc:sldMasterMk cId="569656255" sldId="2147483662"/>
        </pc:sldMasterMkLst>
      </pc:sldMasterChg>
    </pc:docChg>
  </pc:docChgLst>
  <pc:docChgLst>
    <pc:chgData name="Lowder, Nathan - FPAC-NRCS, NC" userId="aebffd68-daf1-4dd1-abf1-26fe6d39dce1" providerId="ADAL" clId="{DFCBCD22-0401-4CC3-8200-8568DA9C9FAD}"/>
    <pc:docChg chg="undo redo custSel modSld sldOrd">
      <pc:chgData name="Lowder, Nathan - FPAC-NRCS, NC" userId="aebffd68-daf1-4dd1-abf1-26fe6d39dce1" providerId="ADAL" clId="{DFCBCD22-0401-4CC3-8200-8568DA9C9FAD}" dt="2025-03-17T19:04:37.449" v="702" actId="14100"/>
      <pc:docMkLst>
        <pc:docMk/>
      </pc:docMkLst>
      <pc:sldChg chg="modSp mod">
        <pc:chgData name="Lowder, Nathan - FPAC-NRCS, NC" userId="aebffd68-daf1-4dd1-abf1-26fe6d39dce1" providerId="ADAL" clId="{DFCBCD22-0401-4CC3-8200-8568DA9C9FAD}" dt="2025-03-05T18:09:18.994" v="87" actId="962"/>
        <pc:sldMkLst>
          <pc:docMk/>
          <pc:sldMk cId="196400253" sldId="267"/>
        </pc:sldMkLst>
      </pc:sldChg>
      <pc:sldChg chg="addSp modSp mod">
        <pc:chgData name="Lowder, Nathan - FPAC-NRCS, NC" userId="aebffd68-daf1-4dd1-abf1-26fe6d39dce1" providerId="ADAL" clId="{DFCBCD22-0401-4CC3-8200-8568DA9C9FAD}" dt="2025-03-17T19:02:16.650" v="666" actId="962"/>
        <pc:sldMkLst>
          <pc:docMk/>
          <pc:sldMk cId="2091147100" sldId="359"/>
        </pc:sldMkLst>
      </pc:sldChg>
      <pc:sldChg chg="modSp mod">
        <pc:chgData name="Lowder, Nathan - FPAC-NRCS, NC" userId="aebffd68-daf1-4dd1-abf1-26fe6d39dce1" providerId="ADAL" clId="{DFCBCD22-0401-4CC3-8200-8568DA9C9FAD}" dt="2025-03-05T18:23:01.486" v="91" actId="962"/>
        <pc:sldMkLst>
          <pc:docMk/>
          <pc:sldMk cId="4252208067" sldId="382"/>
        </pc:sldMkLst>
      </pc:sldChg>
      <pc:sldChg chg="modSp mod">
        <pc:chgData name="Lowder, Nathan - FPAC-NRCS, NC" userId="aebffd68-daf1-4dd1-abf1-26fe6d39dce1" providerId="ADAL" clId="{DFCBCD22-0401-4CC3-8200-8568DA9C9FAD}" dt="2025-03-06T18:47:54.191" v="489" actId="962"/>
        <pc:sldMkLst>
          <pc:docMk/>
          <pc:sldMk cId="997688417" sldId="392"/>
        </pc:sldMkLst>
      </pc:sldChg>
      <pc:sldChg chg="addSp modSp mod">
        <pc:chgData name="Lowder, Nathan - FPAC-NRCS, NC" userId="aebffd68-daf1-4dd1-abf1-26fe6d39dce1" providerId="ADAL" clId="{DFCBCD22-0401-4CC3-8200-8568DA9C9FAD}" dt="2025-03-17T19:02:58.802" v="689" actId="962"/>
        <pc:sldMkLst>
          <pc:docMk/>
          <pc:sldMk cId="1400663297" sldId="397"/>
        </pc:sldMkLst>
      </pc:sldChg>
      <pc:sldChg chg="addSp modSp mod">
        <pc:chgData name="Lowder, Nathan - FPAC-NRCS, NC" userId="aebffd68-daf1-4dd1-abf1-26fe6d39dce1" providerId="ADAL" clId="{DFCBCD22-0401-4CC3-8200-8568DA9C9FAD}" dt="2025-03-17T19:02:21.858" v="669" actId="962"/>
        <pc:sldMkLst>
          <pc:docMk/>
          <pc:sldMk cId="2078323341" sldId="437"/>
        </pc:sldMkLst>
      </pc:sldChg>
      <pc:sldChg chg="addSp modSp mod modNotesTx">
        <pc:chgData name="Lowder, Nathan - FPAC-NRCS, NC" userId="aebffd68-daf1-4dd1-abf1-26fe6d39dce1" providerId="ADAL" clId="{DFCBCD22-0401-4CC3-8200-8568DA9C9FAD}" dt="2025-03-17T19:02:39.997" v="677" actId="962"/>
        <pc:sldMkLst>
          <pc:docMk/>
          <pc:sldMk cId="97078808" sldId="440"/>
        </pc:sldMkLst>
      </pc:sldChg>
      <pc:sldChg chg="modSp mod">
        <pc:chgData name="Lowder, Nathan - FPAC-NRCS, NC" userId="aebffd68-daf1-4dd1-abf1-26fe6d39dce1" providerId="ADAL" clId="{DFCBCD22-0401-4CC3-8200-8568DA9C9FAD}" dt="2025-03-06T14:15:01.303" v="155" actId="962"/>
        <pc:sldMkLst>
          <pc:docMk/>
          <pc:sldMk cId="3593464962" sldId="456"/>
        </pc:sldMkLst>
      </pc:sldChg>
      <pc:sldChg chg="modSp mod">
        <pc:chgData name="Lowder, Nathan - FPAC-NRCS, NC" userId="aebffd68-daf1-4dd1-abf1-26fe6d39dce1" providerId="ADAL" clId="{DFCBCD22-0401-4CC3-8200-8568DA9C9FAD}" dt="2025-03-06T14:16:47.575" v="157" actId="962"/>
        <pc:sldMkLst>
          <pc:docMk/>
          <pc:sldMk cId="1605760057" sldId="458"/>
        </pc:sldMkLst>
      </pc:sldChg>
      <pc:sldChg chg="modSp mod">
        <pc:chgData name="Lowder, Nathan - FPAC-NRCS, NC" userId="aebffd68-daf1-4dd1-abf1-26fe6d39dce1" providerId="ADAL" clId="{DFCBCD22-0401-4CC3-8200-8568DA9C9FAD}" dt="2025-03-06T14:23:31.748" v="177" actId="962"/>
        <pc:sldMkLst>
          <pc:docMk/>
          <pc:sldMk cId="1320942250" sldId="459"/>
        </pc:sldMkLst>
      </pc:sldChg>
      <pc:sldChg chg="modSp mod">
        <pc:chgData name="Lowder, Nathan - FPAC-NRCS, NC" userId="aebffd68-daf1-4dd1-abf1-26fe6d39dce1" providerId="ADAL" clId="{DFCBCD22-0401-4CC3-8200-8568DA9C9FAD}" dt="2025-03-06T13:55:04.525" v="117" actId="962"/>
        <pc:sldMkLst>
          <pc:docMk/>
          <pc:sldMk cId="2267827929" sldId="466"/>
        </pc:sldMkLst>
      </pc:sldChg>
      <pc:sldChg chg="addSp modSp mod">
        <pc:chgData name="Lowder, Nathan - FPAC-NRCS, NC" userId="aebffd68-daf1-4dd1-abf1-26fe6d39dce1" providerId="ADAL" clId="{DFCBCD22-0401-4CC3-8200-8568DA9C9FAD}" dt="2025-03-17T19:03:02.572" v="691" actId="962"/>
        <pc:sldMkLst>
          <pc:docMk/>
          <pc:sldMk cId="4152612254" sldId="469"/>
        </pc:sldMkLst>
      </pc:sldChg>
      <pc:sldChg chg="addSp modSp mod">
        <pc:chgData name="Lowder, Nathan - FPAC-NRCS, NC" userId="aebffd68-daf1-4dd1-abf1-26fe6d39dce1" providerId="ADAL" clId="{DFCBCD22-0401-4CC3-8200-8568DA9C9FAD}" dt="2025-03-17T19:02:02.954" v="658" actId="962"/>
        <pc:sldMkLst>
          <pc:docMk/>
          <pc:sldMk cId="2909590000" sldId="470"/>
        </pc:sldMkLst>
      </pc:sldChg>
      <pc:sldChg chg="addSp modSp mod">
        <pc:chgData name="Lowder, Nathan - FPAC-NRCS, NC" userId="aebffd68-daf1-4dd1-abf1-26fe6d39dce1" providerId="ADAL" clId="{DFCBCD22-0401-4CC3-8200-8568DA9C9FAD}" dt="2025-03-17T19:02:26.475" v="671" actId="962"/>
        <pc:sldMkLst>
          <pc:docMk/>
          <pc:sldMk cId="1474295667" sldId="478"/>
        </pc:sldMkLst>
      </pc:sldChg>
      <pc:sldChg chg="addSp modSp mod">
        <pc:chgData name="Lowder, Nathan - FPAC-NRCS, NC" userId="aebffd68-daf1-4dd1-abf1-26fe6d39dce1" providerId="ADAL" clId="{DFCBCD22-0401-4CC3-8200-8568DA9C9FAD}" dt="2025-03-17T19:01:58.146" v="656" actId="962"/>
        <pc:sldMkLst>
          <pc:docMk/>
          <pc:sldMk cId="648165079" sldId="479"/>
        </pc:sldMkLst>
      </pc:sldChg>
      <pc:sldChg chg="modSp mod">
        <pc:chgData name="Lowder, Nathan - FPAC-NRCS, NC" userId="aebffd68-daf1-4dd1-abf1-26fe6d39dce1" providerId="ADAL" clId="{DFCBCD22-0401-4CC3-8200-8568DA9C9FAD}" dt="2025-03-06T14:18:24.246" v="161" actId="962"/>
        <pc:sldMkLst>
          <pc:docMk/>
          <pc:sldMk cId="844566033" sldId="480"/>
        </pc:sldMkLst>
      </pc:sldChg>
      <pc:sldChg chg="modSp mod">
        <pc:chgData name="Lowder, Nathan - FPAC-NRCS, NC" userId="aebffd68-daf1-4dd1-abf1-26fe6d39dce1" providerId="ADAL" clId="{DFCBCD22-0401-4CC3-8200-8568DA9C9FAD}" dt="2025-03-06T14:20:18.183" v="165" actId="962"/>
        <pc:sldMkLst>
          <pc:docMk/>
          <pc:sldMk cId="2146676744" sldId="482"/>
        </pc:sldMkLst>
      </pc:sldChg>
      <pc:sldChg chg="addSp delSp modSp mod">
        <pc:chgData name="Lowder, Nathan - FPAC-NRCS, NC" userId="aebffd68-daf1-4dd1-abf1-26fe6d39dce1" providerId="ADAL" clId="{DFCBCD22-0401-4CC3-8200-8568DA9C9FAD}" dt="2025-03-06T18:48:19.539" v="509" actId="962"/>
        <pc:sldMkLst>
          <pc:docMk/>
          <pc:sldMk cId="2321116183" sldId="483"/>
        </pc:sldMkLst>
      </pc:sldChg>
      <pc:sldChg chg="addSp modSp mod">
        <pc:chgData name="Lowder, Nathan - FPAC-NRCS, NC" userId="aebffd68-daf1-4dd1-abf1-26fe6d39dce1" providerId="ADAL" clId="{DFCBCD22-0401-4CC3-8200-8568DA9C9FAD}" dt="2025-03-17T19:03:11.652" v="696" actId="962"/>
        <pc:sldMkLst>
          <pc:docMk/>
          <pc:sldMk cId="1815790960" sldId="485"/>
        </pc:sldMkLst>
      </pc:sldChg>
      <pc:sldChg chg="addSp modSp mod">
        <pc:chgData name="Lowder, Nathan - FPAC-NRCS, NC" userId="aebffd68-daf1-4dd1-abf1-26fe6d39dce1" providerId="ADAL" clId="{DFCBCD22-0401-4CC3-8200-8568DA9C9FAD}" dt="2025-03-17T19:03:07.347" v="694" actId="962"/>
        <pc:sldMkLst>
          <pc:docMk/>
          <pc:sldMk cId="3060653817" sldId="486"/>
        </pc:sldMkLst>
      </pc:sldChg>
      <pc:sldChg chg="modSp mod">
        <pc:chgData name="Lowder, Nathan - FPAC-NRCS, NC" userId="aebffd68-daf1-4dd1-abf1-26fe6d39dce1" providerId="ADAL" clId="{DFCBCD22-0401-4CC3-8200-8568DA9C9FAD}" dt="2025-03-06T14:31:54.977" v="191" actId="962"/>
        <pc:sldMkLst>
          <pc:docMk/>
          <pc:sldMk cId="962504059" sldId="488"/>
        </pc:sldMkLst>
      </pc:sldChg>
      <pc:sldChg chg="modSp mod">
        <pc:chgData name="Lowder, Nathan - FPAC-NRCS, NC" userId="aebffd68-daf1-4dd1-abf1-26fe6d39dce1" providerId="ADAL" clId="{DFCBCD22-0401-4CC3-8200-8568DA9C9FAD}" dt="2025-03-05T19:46:18.782" v="97" actId="962"/>
        <pc:sldMkLst>
          <pc:docMk/>
          <pc:sldMk cId="2408324127" sldId="489"/>
        </pc:sldMkLst>
      </pc:sldChg>
      <pc:sldChg chg="modSp mod ord modNotesTx">
        <pc:chgData name="Lowder, Nathan - FPAC-NRCS, NC" userId="aebffd68-daf1-4dd1-abf1-26fe6d39dce1" providerId="ADAL" clId="{DFCBCD22-0401-4CC3-8200-8568DA9C9FAD}" dt="2025-03-06T18:47:30.147" v="472" actId="962"/>
        <pc:sldMkLst>
          <pc:docMk/>
          <pc:sldMk cId="3313197169" sldId="490"/>
        </pc:sldMkLst>
      </pc:sldChg>
      <pc:sldChg chg="modSp mod">
        <pc:chgData name="Lowder, Nathan - FPAC-NRCS, NC" userId="aebffd68-daf1-4dd1-abf1-26fe6d39dce1" providerId="ADAL" clId="{DFCBCD22-0401-4CC3-8200-8568DA9C9FAD}" dt="2025-03-05T17:45:07.095" v="5" actId="33553"/>
        <pc:sldMkLst>
          <pc:docMk/>
          <pc:sldMk cId="1201965102" sldId="491"/>
        </pc:sldMkLst>
      </pc:sldChg>
      <pc:sldChg chg="modSp mod">
        <pc:chgData name="Lowder, Nathan - FPAC-NRCS, NC" userId="aebffd68-daf1-4dd1-abf1-26fe6d39dce1" providerId="ADAL" clId="{DFCBCD22-0401-4CC3-8200-8568DA9C9FAD}" dt="2025-03-05T17:45:15.491" v="8" actId="33553"/>
        <pc:sldMkLst>
          <pc:docMk/>
          <pc:sldMk cId="1026541138" sldId="501"/>
        </pc:sldMkLst>
      </pc:sldChg>
      <pc:sldChg chg="modSp mod">
        <pc:chgData name="Lowder, Nathan - FPAC-NRCS, NC" userId="aebffd68-daf1-4dd1-abf1-26fe6d39dce1" providerId="ADAL" clId="{DFCBCD22-0401-4CC3-8200-8568DA9C9FAD}" dt="2025-03-06T18:47:34.497" v="475" actId="962"/>
        <pc:sldMkLst>
          <pc:docMk/>
          <pc:sldMk cId="3329174664" sldId="511"/>
        </pc:sldMkLst>
      </pc:sldChg>
      <pc:sldChg chg="modSp mod">
        <pc:chgData name="Lowder, Nathan - FPAC-NRCS, NC" userId="aebffd68-daf1-4dd1-abf1-26fe6d39dce1" providerId="ADAL" clId="{DFCBCD22-0401-4CC3-8200-8568DA9C9FAD}" dt="2025-03-06T18:47:47.198" v="485" actId="962"/>
        <pc:sldMkLst>
          <pc:docMk/>
          <pc:sldMk cId="2364544261" sldId="514"/>
        </pc:sldMkLst>
      </pc:sldChg>
      <pc:sldChg chg="modSp mod">
        <pc:chgData name="Lowder, Nathan - FPAC-NRCS, NC" userId="aebffd68-daf1-4dd1-abf1-26fe6d39dce1" providerId="ADAL" clId="{DFCBCD22-0401-4CC3-8200-8568DA9C9FAD}" dt="2025-03-05T18:00:42.237" v="51" actId="962"/>
        <pc:sldMkLst>
          <pc:docMk/>
          <pc:sldMk cId="906388885" sldId="517"/>
        </pc:sldMkLst>
      </pc:sldChg>
      <pc:sldChg chg="addSp delSp modSp mod">
        <pc:chgData name="Lowder, Nathan - FPAC-NRCS, NC" userId="aebffd68-daf1-4dd1-abf1-26fe6d39dce1" providerId="ADAL" clId="{DFCBCD22-0401-4CC3-8200-8568DA9C9FAD}" dt="2025-03-17T19:01:39.865" v="648" actId="962"/>
        <pc:sldMkLst>
          <pc:docMk/>
          <pc:sldMk cId="3712919083" sldId="518"/>
        </pc:sldMkLst>
      </pc:sldChg>
      <pc:sldChg chg="modSp mod">
        <pc:chgData name="Lowder, Nathan - FPAC-NRCS, NC" userId="aebffd68-daf1-4dd1-abf1-26fe6d39dce1" providerId="ADAL" clId="{DFCBCD22-0401-4CC3-8200-8568DA9C9FAD}" dt="2025-03-06T18:47:59.464" v="493" actId="962"/>
        <pc:sldMkLst>
          <pc:docMk/>
          <pc:sldMk cId="264358549" sldId="527"/>
        </pc:sldMkLst>
      </pc:sldChg>
      <pc:sldChg chg="addSp delSp modSp mod">
        <pc:chgData name="Lowder, Nathan - FPAC-NRCS, NC" userId="aebffd68-daf1-4dd1-abf1-26fe6d39dce1" providerId="ADAL" clId="{DFCBCD22-0401-4CC3-8200-8568DA9C9FAD}" dt="2025-03-17T19:01:49.219" v="652" actId="962"/>
        <pc:sldMkLst>
          <pc:docMk/>
          <pc:sldMk cId="2790579044" sldId="528"/>
        </pc:sldMkLst>
      </pc:sldChg>
      <pc:sldChg chg="addSp modSp mod">
        <pc:chgData name="Lowder, Nathan - FPAC-NRCS, NC" userId="aebffd68-daf1-4dd1-abf1-26fe6d39dce1" providerId="ADAL" clId="{DFCBCD22-0401-4CC3-8200-8568DA9C9FAD}" dt="2025-03-17T19:04:07.317" v="698" actId="14100"/>
        <pc:sldMkLst>
          <pc:docMk/>
          <pc:sldMk cId="975113428" sldId="529"/>
        </pc:sldMkLst>
      </pc:sldChg>
      <pc:sldChg chg="modSp mod">
        <pc:chgData name="Lowder, Nathan - FPAC-NRCS, NC" userId="aebffd68-daf1-4dd1-abf1-26fe6d39dce1" providerId="ADAL" clId="{DFCBCD22-0401-4CC3-8200-8568DA9C9FAD}" dt="2025-03-06T14:36:57.850" v="206" actId="20577"/>
        <pc:sldMkLst>
          <pc:docMk/>
          <pc:sldMk cId="1344957241" sldId="530"/>
        </pc:sldMkLst>
      </pc:sldChg>
      <pc:sldChg chg="addSp modSp mod">
        <pc:chgData name="Lowder, Nathan - FPAC-NRCS, NC" userId="aebffd68-daf1-4dd1-abf1-26fe6d39dce1" providerId="ADAL" clId="{DFCBCD22-0401-4CC3-8200-8568DA9C9FAD}" dt="2025-03-17T19:02:35.443" v="675" actId="962"/>
        <pc:sldMkLst>
          <pc:docMk/>
          <pc:sldMk cId="2947216718" sldId="533"/>
        </pc:sldMkLst>
      </pc:sldChg>
      <pc:sldChg chg="addSp modSp mod">
        <pc:chgData name="Lowder, Nathan - FPAC-NRCS, NC" userId="aebffd68-daf1-4dd1-abf1-26fe6d39dce1" providerId="ADAL" clId="{DFCBCD22-0401-4CC3-8200-8568DA9C9FAD}" dt="2025-03-17T19:04:27.460" v="700" actId="14100"/>
        <pc:sldMkLst>
          <pc:docMk/>
          <pc:sldMk cId="3222387009" sldId="534"/>
        </pc:sldMkLst>
      </pc:sldChg>
      <pc:sldChg chg="modSp mod">
        <pc:chgData name="Lowder, Nathan - FPAC-NRCS, NC" userId="aebffd68-daf1-4dd1-abf1-26fe6d39dce1" providerId="ADAL" clId="{DFCBCD22-0401-4CC3-8200-8568DA9C9FAD}" dt="2025-03-06T18:47:41.706" v="481" actId="962"/>
        <pc:sldMkLst>
          <pc:docMk/>
          <pc:sldMk cId="3169436620" sldId="535"/>
        </pc:sldMkLst>
      </pc:sldChg>
      <pc:sldChg chg="modSp mod">
        <pc:chgData name="Lowder, Nathan - FPAC-NRCS, NC" userId="aebffd68-daf1-4dd1-abf1-26fe6d39dce1" providerId="ADAL" clId="{DFCBCD22-0401-4CC3-8200-8568DA9C9FAD}" dt="2025-03-06T14:41:33.558" v="231" actId="20577"/>
        <pc:sldMkLst>
          <pc:docMk/>
          <pc:sldMk cId="32505703" sldId="536"/>
        </pc:sldMkLst>
      </pc:sldChg>
      <pc:sldChg chg="addSp modSp mod modNotesTx">
        <pc:chgData name="Lowder, Nathan - FPAC-NRCS, NC" userId="aebffd68-daf1-4dd1-abf1-26fe6d39dce1" providerId="ADAL" clId="{DFCBCD22-0401-4CC3-8200-8568DA9C9FAD}" dt="2025-03-17T19:02:44.869" v="681" actId="962"/>
        <pc:sldMkLst>
          <pc:docMk/>
          <pc:sldMk cId="4228219899" sldId="537"/>
        </pc:sldMkLst>
      </pc:sldChg>
      <pc:sldChg chg="modSp mod">
        <pc:chgData name="Lowder, Nathan - FPAC-NRCS, NC" userId="aebffd68-daf1-4dd1-abf1-26fe6d39dce1" providerId="ADAL" clId="{DFCBCD22-0401-4CC3-8200-8568DA9C9FAD}" dt="2025-03-06T18:48:03.833" v="496" actId="962"/>
        <pc:sldMkLst>
          <pc:docMk/>
          <pc:sldMk cId="2399310385" sldId="539"/>
        </pc:sldMkLst>
      </pc:sldChg>
      <pc:sldChg chg="modSp mod">
        <pc:chgData name="Lowder, Nathan - FPAC-NRCS, NC" userId="aebffd68-daf1-4dd1-abf1-26fe6d39dce1" providerId="ADAL" clId="{DFCBCD22-0401-4CC3-8200-8568DA9C9FAD}" dt="2025-03-05T18:01:11.486" v="55" actId="962"/>
        <pc:sldMkLst>
          <pc:docMk/>
          <pc:sldMk cId="393999541" sldId="540"/>
        </pc:sldMkLst>
      </pc:sldChg>
      <pc:sldChg chg="addSp modSp mod">
        <pc:chgData name="Lowder, Nathan - FPAC-NRCS, NC" userId="aebffd68-daf1-4dd1-abf1-26fe6d39dce1" providerId="ADAL" clId="{DFCBCD22-0401-4CC3-8200-8568DA9C9FAD}" dt="2025-03-17T19:02:52.235" v="685" actId="962"/>
        <pc:sldMkLst>
          <pc:docMk/>
          <pc:sldMk cId="4006232746" sldId="541"/>
        </pc:sldMkLst>
      </pc:sldChg>
      <pc:sldChg chg="modSp mod">
        <pc:chgData name="Lowder, Nathan - FPAC-NRCS, NC" userId="aebffd68-daf1-4dd1-abf1-26fe6d39dce1" providerId="ADAL" clId="{DFCBCD22-0401-4CC3-8200-8568DA9C9FAD}" dt="2025-03-05T18:08:15.200" v="85" actId="962"/>
        <pc:sldMkLst>
          <pc:docMk/>
          <pc:sldMk cId="909959823" sldId="544"/>
        </pc:sldMkLst>
      </pc:sldChg>
      <pc:sldChg chg="modSp mod">
        <pc:chgData name="Lowder, Nathan - FPAC-NRCS, NC" userId="aebffd68-daf1-4dd1-abf1-26fe6d39dce1" providerId="ADAL" clId="{DFCBCD22-0401-4CC3-8200-8568DA9C9FAD}" dt="2025-03-05T18:10:37.262" v="89" actId="962"/>
        <pc:sldMkLst>
          <pc:docMk/>
          <pc:sldMk cId="3211998531" sldId="545"/>
        </pc:sldMkLst>
      </pc:sldChg>
      <pc:sldChg chg="modSp mod">
        <pc:chgData name="Lowder, Nathan - FPAC-NRCS, NC" userId="aebffd68-daf1-4dd1-abf1-26fe6d39dce1" providerId="ADAL" clId="{DFCBCD22-0401-4CC3-8200-8568DA9C9FAD}" dt="2025-03-06T14:06:29.644" v="135" actId="962"/>
        <pc:sldMkLst>
          <pc:docMk/>
          <pc:sldMk cId="3509985417" sldId="546"/>
        </pc:sldMkLst>
      </pc:sldChg>
      <pc:sldChg chg="modSp mod">
        <pc:chgData name="Lowder, Nathan - FPAC-NRCS, NC" userId="aebffd68-daf1-4dd1-abf1-26fe6d39dce1" providerId="ADAL" clId="{DFCBCD22-0401-4CC3-8200-8568DA9C9FAD}" dt="2025-03-06T18:48:13.718" v="504" actId="962"/>
        <pc:sldMkLst>
          <pc:docMk/>
          <pc:sldMk cId="2611185886" sldId="547"/>
        </pc:sldMkLst>
      </pc:sldChg>
      <pc:sldChg chg="addSp delSp modSp mod">
        <pc:chgData name="Lowder, Nathan - FPAC-NRCS, NC" userId="aebffd68-daf1-4dd1-abf1-26fe6d39dce1" providerId="ADAL" clId="{DFCBCD22-0401-4CC3-8200-8568DA9C9FAD}" dt="2025-03-17T19:02:08.781" v="662" actId="962"/>
        <pc:sldMkLst>
          <pc:docMk/>
          <pc:sldMk cId="3403754660" sldId="548"/>
        </pc:sldMkLst>
      </pc:sldChg>
      <pc:sldChg chg="addSp modSp mod">
        <pc:chgData name="Lowder, Nathan - FPAC-NRCS, NC" userId="aebffd68-daf1-4dd1-abf1-26fe6d39dce1" providerId="ADAL" clId="{DFCBCD22-0401-4CC3-8200-8568DA9C9FAD}" dt="2025-03-17T19:02:12.568" v="664" actId="962"/>
        <pc:sldMkLst>
          <pc:docMk/>
          <pc:sldMk cId="389456931" sldId="549"/>
        </pc:sldMkLst>
      </pc:sldChg>
      <pc:sldChg chg="modSp mod">
        <pc:chgData name="Lowder, Nathan - FPAC-NRCS, NC" userId="aebffd68-daf1-4dd1-abf1-26fe6d39dce1" providerId="ADAL" clId="{DFCBCD22-0401-4CC3-8200-8568DA9C9FAD}" dt="2025-03-06T14:13:06.314" v="151" actId="962"/>
        <pc:sldMkLst>
          <pc:docMk/>
          <pc:sldMk cId="2330470109" sldId="550"/>
        </pc:sldMkLst>
      </pc:sldChg>
      <pc:sldChg chg="addSp modSp mod">
        <pc:chgData name="Lowder, Nathan - FPAC-NRCS, NC" userId="aebffd68-daf1-4dd1-abf1-26fe6d39dce1" providerId="ADAL" clId="{DFCBCD22-0401-4CC3-8200-8568DA9C9FAD}" dt="2025-03-17T19:02:30.723" v="673" actId="962"/>
        <pc:sldMkLst>
          <pc:docMk/>
          <pc:sldMk cId="3201050770" sldId="551"/>
        </pc:sldMkLst>
      </pc:sldChg>
      <pc:sldChg chg="modSp mod">
        <pc:chgData name="Lowder, Nathan - FPAC-NRCS, NC" userId="aebffd68-daf1-4dd1-abf1-26fe6d39dce1" providerId="ADAL" clId="{DFCBCD22-0401-4CC3-8200-8568DA9C9FAD}" dt="2025-03-06T14:23:31.748" v="177" actId="962"/>
        <pc:sldMkLst>
          <pc:docMk/>
          <pc:sldMk cId="3537113291" sldId="552"/>
        </pc:sldMkLst>
      </pc:sldChg>
      <pc:sldChg chg="modSp mod">
        <pc:chgData name="Lowder, Nathan - FPAC-NRCS, NC" userId="aebffd68-daf1-4dd1-abf1-26fe6d39dce1" providerId="ADAL" clId="{DFCBCD22-0401-4CC3-8200-8568DA9C9FAD}" dt="2025-03-06T14:39:09.352" v="226" actId="14100"/>
        <pc:sldMkLst>
          <pc:docMk/>
          <pc:sldMk cId="1635269089" sldId="553"/>
        </pc:sldMkLst>
      </pc:sldChg>
      <pc:sldChg chg="modSp mod">
        <pc:chgData name="Lowder, Nathan - FPAC-NRCS, NC" userId="aebffd68-daf1-4dd1-abf1-26fe6d39dce1" providerId="ADAL" clId="{DFCBCD22-0401-4CC3-8200-8568DA9C9FAD}" dt="2025-03-06T14:38:27.300" v="220" actId="1076"/>
        <pc:sldMkLst>
          <pc:docMk/>
          <pc:sldMk cId="2589339925" sldId="554"/>
        </pc:sldMkLst>
      </pc:sldChg>
      <pc:sldChg chg="modSp mod">
        <pc:chgData name="Lowder, Nathan - FPAC-NRCS, NC" userId="aebffd68-daf1-4dd1-abf1-26fe6d39dce1" providerId="ADAL" clId="{DFCBCD22-0401-4CC3-8200-8568DA9C9FAD}" dt="2025-03-05T17:50:29.918" v="24" actId="33553"/>
        <pc:sldMkLst>
          <pc:docMk/>
          <pc:sldMk cId="4014013530" sldId="555"/>
        </pc:sldMkLst>
      </pc:sldChg>
      <pc:sldChg chg="addSp delSp modSp mod">
        <pc:chgData name="Lowder, Nathan - FPAC-NRCS, NC" userId="aebffd68-daf1-4dd1-abf1-26fe6d39dce1" providerId="ADAL" clId="{DFCBCD22-0401-4CC3-8200-8568DA9C9FAD}" dt="2025-03-17T19:02:48.635" v="683" actId="962"/>
        <pc:sldMkLst>
          <pc:docMk/>
          <pc:sldMk cId="3457672661" sldId="556"/>
        </pc:sldMkLst>
      </pc:sldChg>
      <pc:sldChg chg="addSp delSp modSp mod">
        <pc:chgData name="Lowder, Nathan - FPAC-NRCS, NC" userId="aebffd68-daf1-4dd1-abf1-26fe6d39dce1" providerId="ADAL" clId="{DFCBCD22-0401-4CC3-8200-8568DA9C9FAD}" dt="2025-03-17T19:01:45.066" v="650" actId="962"/>
        <pc:sldMkLst>
          <pc:docMk/>
          <pc:sldMk cId="1204629179" sldId="557"/>
        </pc:sldMkLst>
      </pc:sldChg>
      <pc:sldChg chg="addSp delSp modSp mod">
        <pc:chgData name="Lowder, Nathan - FPAC-NRCS, NC" userId="aebffd68-daf1-4dd1-abf1-26fe6d39dce1" providerId="ADAL" clId="{DFCBCD22-0401-4CC3-8200-8568DA9C9FAD}" dt="2025-03-17T19:01:53.715" v="654" actId="962"/>
        <pc:sldMkLst>
          <pc:docMk/>
          <pc:sldMk cId="1063414203" sldId="558"/>
        </pc:sldMkLst>
      </pc:sldChg>
      <pc:sldChg chg="addSp modSp mod">
        <pc:chgData name="Lowder, Nathan - FPAC-NRCS, NC" userId="aebffd68-daf1-4dd1-abf1-26fe6d39dce1" providerId="ADAL" clId="{DFCBCD22-0401-4CC3-8200-8568DA9C9FAD}" dt="2025-03-17T19:04:37.449" v="702" actId="14100"/>
        <pc:sldMkLst>
          <pc:docMk/>
          <pc:sldMk cId="1301986602" sldId="55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Relative Shade Tolerance - Avg 50% Shade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'Avg 50% Shade'!$B$2</c:f>
              <c:strCache>
                <c:ptCount val="1"/>
                <c:pt idx="0">
                  <c:v>Relative Shade Tolerance</c:v>
                </c:pt>
              </c:strCache>
            </c:strRef>
          </c:tx>
          <c:spPr>
            <a:solidFill>
              <a:schemeClr val="accent1">
                <a:alpha val="85000"/>
              </a:schemeClr>
            </a:solidFill>
            <a:ln w="9525" cap="flat" cmpd="sng" algn="ctr">
              <a:solidFill>
                <a:schemeClr val="lt1">
                  <a:alpha val="50000"/>
                </a:schemeClr>
              </a:solidFill>
              <a:round/>
            </a:ln>
            <a:effectLst/>
          </c:spPr>
          <c:invertIfNegative val="0"/>
          <c:cat>
            <c:strRef>
              <c:f>'Avg 50% Shade'!$A$3:$A$25</c:f>
              <c:strCache>
                <c:ptCount val="23"/>
                <c:pt idx="0">
                  <c:v>Kura clover</c:v>
                </c:pt>
                <c:pt idx="1">
                  <c:v>Crimson clover</c:v>
                </c:pt>
                <c:pt idx="2">
                  <c:v>River oats</c:v>
                </c:pt>
                <c:pt idx="3">
                  <c:v>Kentucky bluegrass</c:v>
                </c:pt>
                <c:pt idx="4">
                  <c:v>Eastern gama grass</c:v>
                </c:pt>
                <c:pt idx="5">
                  <c:v>Red clover</c:v>
                </c:pt>
                <c:pt idx="6">
                  <c:v>Tall fescue</c:v>
                </c:pt>
                <c:pt idx="7">
                  <c:v>Orchard grass</c:v>
                </c:pt>
                <c:pt idx="8">
                  <c:v>Smooth brome grass</c:v>
                </c:pt>
                <c:pt idx="9">
                  <c:v>Timothy </c:v>
                </c:pt>
                <c:pt idx="10">
                  <c:v>Alfalfa </c:v>
                </c:pt>
                <c:pt idx="11">
                  <c:v>Birdsfoot trefoil</c:v>
                </c:pt>
                <c:pt idx="12">
                  <c:v>Canada wild rye</c:v>
                </c:pt>
                <c:pt idx="13">
                  <c:v>Annual rye grass</c:v>
                </c:pt>
                <c:pt idx="14">
                  <c:v>Alsike clover</c:v>
                </c:pt>
                <c:pt idx="15">
                  <c:v>Big bluestem</c:v>
                </c:pt>
                <c:pt idx="16">
                  <c:v>White clover</c:v>
                </c:pt>
                <c:pt idx="17">
                  <c:v>Little bluestem</c:v>
                </c:pt>
                <c:pt idx="18">
                  <c:v>Bermudagrass</c:v>
                </c:pt>
                <c:pt idx="19">
                  <c:v>Bahia grass</c:v>
                </c:pt>
                <c:pt idx="20">
                  <c:v>Indian grass</c:v>
                </c:pt>
                <c:pt idx="21">
                  <c:v>Korean lespedeza</c:v>
                </c:pt>
                <c:pt idx="22">
                  <c:v>Switchgrass</c:v>
                </c:pt>
              </c:strCache>
            </c:strRef>
          </c:cat>
          <c:val>
            <c:numRef>
              <c:f>'Avg 50% Shade'!$B$3:$B$25</c:f>
              <c:numCache>
                <c:formatCode>General</c:formatCode>
                <c:ptCount val="23"/>
                <c:pt idx="0">
                  <c:v>69</c:v>
                </c:pt>
                <c:pt idx="1">
                  <c:v>67</c:v>
                </c:pt>
                <c:pt idx="2">
                  <c:v>67</c:v>
                </c:pt>
                <c:pt idx="3">
                  <c:v>55</c:v>
                </c:pt>
                <c:pt idx="4">
                  <c:v>53</c:v>
                </c:pt>
                <c:pt idx="5">
                  <c:v>50</c:v>
                </c:pt>
                <c:pt idx="6">
                  <c:v>50</c:v>
                </c:pt>
                <c:pt idx="7">
                  <c:v>49</c:v>
                </c:pt>
                <c:pt idx="8">
                  <c:v>48</c:v>
                </c:pt>
                <c:pt idx="9">
                  <c:v>43</c:v>
                </c:pt>
                <c:pt idx="10">
                  <c:v>41</c:v>
                </c:pt>
                <c:pt idx="11">
                  <c:v>39</c:v>
                </c:pt>
                <c:pt idx="12">
                  <c:v>39</c:v>
                </c:pt>
                <c:pt idx="13">
                  <c:v>38</c:v>
                </c:pt>
                <c:pt idx="14">
                  <c:v>37</c:v>
                </c:pt>
                <c:pt idx="15">
                  <c:v>37</c:v>
                </c:pt>
                <c:pt idx="16">
                  <c:v>35</c:v>
                </c:pt>
                <c:pt idx="17">
                  <c:v>33</c:v>
                </c:pt>
                <c:pt idx="18">
                  <c:v>30</c:v>
                </c:pt>
                <c:pt idx="19">
                  <c:v>27</c:v>
                </c:pt>
                <c:pt idx="20">
                  <c:v>22</c:v>
                </c:pt>
                <c:pt idx="21">
                  <c:v>17</c:v>
                </c:pt>
                <c:pt idx="22">
                  <c:v>14</c:v>
                </c:pt>
              </c:numCache>
            </c:numRef>
          </c:val>
          <c:extLst>
            <c:ext xmlns:c16="http://schemas.microsoft.com/office/drawing/2014/chart" uri="{C3380CC4-5D6E-409C-BE32-E72D297353CC}">
              <c16:uniqueId val="{00000000-8FF5-405F-986C-BDE7B4EC5600}"/>
            </c:ext>
          </c:extLst>
        </c:ser>
        <c:dLbls>
          <c:showLegendKey val="0"/>
          <c:showVal val="0"/>
          <c:showCatName val="0"/>
          <c:showSerName val="0"/>
          <c:showPercent val="0"/>
          <c:showBubbleSize val="0"/>
        </c:dLbls>
        <c:gapWidth val="65"/>
        <c:axId val="887581167"/>
        <c:axId val="887582607"/>
      </c:barChart>
      <c:catAx>
        <c:axId val="887581167"/>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US"/>
                  <a:t>forage - common name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87582607"/>
        <c:crosses val="autoZero"/>
        <c:auto val="1"/>
        <c:lblAlgn val="ctr"/>
        <c:lblOffset val="100"/>
        <c:noMultiLvlLbl val="0"/>
      </c:catAx>
      <c:valAx>
        <c:axId val="887582607"/>
        <c:scaling>
          <c:orientation val="minMax"/>
          <c:max val="70"/>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US"/>
                  <a:t>Shade tolerance - percentile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8875811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Relative Shade Tolerance - Avg 75% Shade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'Avg 75% Shade'!$C$2</c:f>
              <c:strCache>
                <c:ptCount val="1"/>
                <c:pt idx="0">
                  <c:v>Relative Shade Tolerance</c:v>
                </c:pt>
              </c:strCache>
            </c:strRef>
          </c:tx>
          <c:spPr>
            <a:solidFill>
              <a:schemeClr val="accent1">
                <a:alpha val="85000"/>
              </a:schemeClr>
            </a:solidFill>
            <a:ln w="9525" cap="flat" cmpd="sng" algn="ctr">
              <a:solidFill>
                <a:schemeClr val="lt1">
                  <a:alpha val="50000"/>
                </a:schemeClr>
              </a:solidFill>
              <a:round/>
            </a:ln>
            <a:effectLst/>
          </c:spPr>
          <c:invertIfNegative val="0"/>
          <c:cat>
            <c:strRef>
              <c:f>'Avg 75% Shade'!$A$3:$A$24</c:f>
              <c:strCache>
                <c:ptCount val="22"/>
                <c:pt idx="0">
                  <c:v>River oats</c:v>
                </c:pt>
                <c:pt idx="1">
                  <c:v>Orchard grass</c:v>
                </c:pt>
                <c:pt idx="2">
                  <c:v>Smooth brome grass</c:v>
                </c:pt>
                <c:pt idx="3">
                  <c:v>Eastern gama grass</c:v>
                </c:pt>
                <c:pt idx="4">
                  <c:v>Kentucky bluegrass</c:v>
                </c:pt>
                <c:pt idx="5">
                  <c:v>Kura clover</c:v>
                </c:pt>
                <c:pt idx="6">
                  <c:v>Tall fescue</c:v>
                </c:pt>
                <c:pt idx="7">
                  <c:v>Annual rye grass</c:v>
                </c:pt>
                <c:pt idx="8">
                  <c:v>Bermudagrass</c:v>
                </c:pt>
                <c:pt idx="9">
                  <c:v>Bahia grass</c:v>
                </c:pt>
                <c:pt idx="10">
                  <c:v>Big bluestem</c:v>
                </c:pt>
                <c:pt idx="11">
                  <c:v>Crimson clover</c:v>
                </c:pt>
                <c:pt idx="12">
                  <c:v>White clover</c:v>
                </c:pt>
                <c:pt idx="13">
                  <c:v>Timothy </c:v>
                </c:pt>
                <c:pt idx="14">
                  <c:v>Canada wild rye</c:v>
                </c:pt>
                <c:pt idx="15">
                  <c:v>Red clover</c:v>
                </c:pt>
                <c:pt idx="16">
                  <c:v>Little bluestem</c:v>
                </c:pt>
                <c:pt idx="17">
                  <c:v>Indian grass</c:v>
                </c:pt>
                <c:pt idx="18">
                  <c:v>Alsike clover</c:v>
                </c:pt>
                <c:pt idx="19">
                  <c:v>Alfalfa </c:v>
                </c:pt>
                <c:pt idx="20">
                  <c:v>Switchgrass</c:v>
                </c:pt>
                <c:pt idx="21">
                  <c:v>Korean lespedeza</c:v>
                </c:pt>
              </c:strCache>
              <c:extLst/>
            </c:strRef>
          </c:cat>
          <c:val>
            <c:numRef>
              <c:f>'Avg 75% Shade'!$C$3:$C$24</c:f>
              <c:numCache>
                <c:formatCode>General</c:formatCode>
                <c:ptCount val="22"/>
                <c:pt idx="0">
                  <c:v>83</c:v>
                </c:pt>
                <c:pt idx="1">
                  <c:v>66</c:v>
                </c:pt>
                <c:pt idx="2">
                  <c:v>66</c:v>
                </c:pt>
                <c:pt idx="3">
                  <c:v>63</c:v>
                </c:pt>
                <c:pt idx="4">
                  <c:v>60</c:v>
                </c:pt>
                <c:pt idx="5">
                  <c:v>56</c:v>
                </c:pt>
                <c:pt idx="6">
                  <c:v>49</c:v>
                </c:pt>
                <c:pt idx="7">
                  <c:v>47</c:v>
                </c:pt>
                <c:pt idx="8">
                  <c:v>44</c:v>
                </c:pt>
                <c:pt idx="9">
                  <c:v>42</c:v>
                </c:pt>
                <c:pt idx="10">
                  <c:v>41</c:v>
                </c:pt>
                <c:pt idx="11">
                  <c:v>39</c:v>
                </c:pt>
                <c:pt idx="12">
                  <c:v>38</c:v>
                </c:pt>
                <c:pt idx="13">
                  <c:v>36</c:v>
                </c:pt>
                <c:pt idx="14">
                  <c:v>36</c:v>
                </c:pt>
                <c:pt idx="15">
                  <c:v>30</c:v>
                </c:pt>
                <c:pt idx="16">
                  <c:v>30</c:v>
                </c:pt>
                <c:pt idx="17">
                  <c:v>24</c:v>
                </c:pt>
                <c:pt idx="18">
                  <c:v>22</c:v>
                </c:pt>
                <c:pt idx="19">
                  <c:v>20</c:v>
                </c:pt>
                <c:pt idx="20">
                  <c:v>14</c:v>
                </c:pt>
                <c:pt idx="21">
                  <c:v>11</c:v>
                </c:pt>
              </c:numCache>
            </c:numRef>
          </c:val>
          <c:extLst>
            <c:ext xmlns:c16="http://schemas.microsoft.com/office/drawing/2014/chart" uri="{C3380CC4-5D6E-409C-BE32-E72D297353CC}">
              <c16:uniqueId val="{00000000-AC31-4E7F-A2DB-6A0FC89AE840}"/>
            </c:ext>
          </c:extLst>
        </c:ser>
        <c:dLbls>
          <c:showLegendKey val="0"/>
          <c:showVal val="0"/>
          <c:showCatName val="0"/>
          <c:showSerName val="0"/>
          <c:showPercent val="0"/>
          <c:showBubbleSize val="0"/>
        </c:dLbls>
        <c:gapWidth val="65"/>
        <c:axId val="1387898527"/>
        <c:axId val="1387899007"/>
      </c:barChart>
      <c:catAx>
        <c:axId val="1387898527"/>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US"/>
                  <a:t>Forage - Common Name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387899007"/>
        <c:crosses val="autoZero"/>
        <c:auto val="1"/>
        <c:lblAlgn val="ctr"/>
        <c:lblOffset val="100"/>
        <c:noMultiLvlLbl val="0"/>
      </c:catAx>
      <c:valAx>
        <c:axId val="1387899007"/>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US"/>
                  <a:t>Relative Shade Tolerance - Percentile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387898527"/>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diagrams/_rels/data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hyperlink" Target="https://www.fs.usda.gov/nac/practices/index.shtml" TargetMode="Externa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hyperlink" Target="https://www.fs.usda.gov/nac/practices/index.shtml" TargetMode="External"/><Relationship Id="rId7" Type="http://schemas.openxmlformats.org/officeDocument/2006/relationships/image" Target="../media/image15.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15BE50-024C-44C2-85DF-5F11E5710E6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C5CA0C2-151D-4B75-97D0-24F514011B66}">
      <dgm:prSet custT="1"/>
      <dgm:spPr/>
      <dgm:t>
        <a:bodyPr/>
        <a:lstStyle/>
        <a:p>
          <a:pPr>
            <a:lnSpc>
              <a:spcPct val="100000"/>
            </a:lnSpc>
          </a:pPr>
          <a:r>
            <a:rPr lang="en-US" sz="1200" dirty="0"/>
            <a:t>“…</a:t>
          </a:r>
          <a:r>
            <a:rPr lang="en-US" sz="1200" b="0" i="0" dirty="0"/>
            <a:t>a management </a:t>
          </a:r>
          <a:r>
            <a:rPr lang="en-US" sz="1200" b="0" i="0" u="sng" dirty="0"/>
            <a:t>system</a:t>
          </a:r>
          <a:r>
            <a:rPr lang="en-US" sz="1200" b="0" i="0" dirty="0"/>
            <a:t> that combines agriculture and trees to </a:t>
          </a:r>
          <a:r>
            <a:rPr lang="en-US" sz="1200" b="0" i="0" u="sng" dirty="0"/>
            <a:t>address conservation needs </a:t>
          </a:r>
          <a:r>
            <a:rPr lang="en-US" sz="1200" b="0" i="0" dirty="0"/>
            <a:t>and build more profitable and </a:t>
          </a:r>
          <a:r>
            <a:rPr lang="en-US" sz="1200" b="0" i="0" u="sng" dirty="0"/>
            <a:t>weather-resilient </a:t>
          </a:r>
          <a:r>
            <a:rPr lang="en-US" sz="1200" b="0" i="0" dirty="0"/>
            <a:t>farms, ranches and communities. </a:t>
          </a:r>
          <a:r>
            <a:rPr lang="en-US" sz="1200" b="0" i="0" u="sng" dirty="0">
              <a:hlinkClick xmlns:r="http://schemas.openxmlformats.org/officeDocument/2006/relationships" r:id="rId1"/>
            </a:rPr>
            <a:t>Agroforestry practices</a:t>
          </a:r>
          <a:r>
            <a:rPr lang="en-US" sz="1200" b="0" i="0" dirty="0"/>
            <a:t> provide opportunities to </a:t>
          </a:r>
          <a:r>
            <a:rPr lang="en-US" sz="1200" b="0" i="0" u="sng" dirty="0"/>
            <a:t>integrate productivity and profitability </a:t>
          </a:r>
          <a:r>
            <a:rPr lang="en-US" sz="1200" b="0" i="0" dirty="0"/>
            <a:t>with </a:t>
          </a:r>
          <a:r>
            <a:rPr lang="en-US" sz="1200" b="0" i="0" u="sng" dirty="0"/>
            <a:t>environmental stewardship </a:t>
          </a:r>
          <a:r>
            <a:rPr lang="en-US" sz="1200" b="0" i="0" dirty="0"/>
            <a:t>resulting in </a:t>
          </a:r>
          <a:r>
            <a:rPr lang="en-US" sz="1200" b="0" i="0" u="sng" dirty="0"/>
            <a:t>healthy and sustainable agricultural systems</a:t>
          </a:r>
          <a:r>
            <a:rPr lang="en-US" sz="1200" b="0" i="0" dirty="0"/>
            <a:t> that can be passed on to future generations.” </a:t>
          </a:r>
          <a:r>
            <a:rPr lang="en-US" sz="1200" b="1" i="1" dirty="0"/>
            <a:t>National Agroforestry Center</a:t>
          </a:r>
          <a:endParaRPr lang="en-US" sz="1200" b="1" dirty="0"/>
        </a:p>
      </dgm:t>
    </dgm:pt>
    <dgm:pt modelId="{8F0322D0-7B65-4B6E-85B2-00638F00E3C5}" type="parTrans" cxnId="{F516779F-61D6-42BE-AE93-AAF285B1C7A9}">
      <dgm:prSet/>
      <dgm:spPr/>
      <dgm:t>
        <a:bodyPr/>
        <a:lstStyle/>
        <a:p>
          <a:endParaRPr lang="en-US"/>
        </a:p>
      </dgm:t>
    </dgm:pt>
    <dgm:pt modelId="{BA9B39FC-B92F-46ED-97C6-A13CC008F735}" type="sibTrans" cxnId="{F516779F-61D6-42BE-AE93-AAF285B1C7A9}">
      <dgm:prSet/>
      <dgm:spPr/>
      <dgm:t>
        <a:bodyPr/>
        <a:lstStyle/>
        <a:p>
          <a:endParaRPr lang="en-US"/>
        </a:p>
      </dgm:t>
    </dgm:pt>
    <dgm:pt modelId="{264F86EC-3EA4-402A-927A-009162B685D6}">
      <dgm:prSet custT="1"/>
      <dgm:spPr/>
      <dgm:t>
        <a:bodyPr/>
        <a:lstStyle/>
        <a:p>
          <a:pPr>
            <a:lnSpc>
              <a:spcPct val="100000"/>
            </a:lnSpc>
          </a:pPr>
          <a:r>
            <a:rPr lang="en-US" sz="1200" b="0" i="0" dirty="0"/>
            <a:t>“…an intensive land management system that optimizes the benefits from the biological interactions created when trees and/or shrubs are deliberately combined with crops and/or livestock…Within each agroforestry practice, </a:t>
          </a:r>
          <a:r>
            <a:rPr lang="en-US" sz="1200" b="0" i="1" dirty="0"/>
            <a:t>there is a continuum of options available to landowners depending o­n their own goals…” </a:t>
          </a:r>
          <a:r>
            <a:rPr lang="en-US" sz="1200" b="1" i="0" dirty="0"/>
            <a:t>Association for Temperate Agroforestry </a:t>
          </a:r>
          <a:endParaRPr lang="en-US" sz="1200" b="1" dirty="0"/>
        </a:p>
      </dgm:t>
    </dgm:pt>
    <dgm:pt modelId="{297308F1-A107-4253-BF73-0EE1A0F2AB0A}" type="parTrans" cxnId="{0C367729-EFF9-4ACD-A62A-321E59ACBF36}">
      <dgm:prSet/>
      <dgm:spPr/>
      <dgm:t>
        <a:bodyPr/>
        <a:lstStyle/>
        <a:p>
          <a:endParaRPr lang="en-US"/>
        </a:p>
      </dgm:t>
    </dgm:pt>
    <dgm:pt modelId="{ED093505-99F1-48BC-B686-4F092C275D26}" type="sibTrans" cxnId="{0C367729-EFF9-4ACD-A62A-321E59ACBF36}">
      <dgm:prSet/>
      <dgm:spPr/>
      <dgm:t>
        <a:bodyPr/>
        <a:lstStyle/>
        <a:p>
          <a:endParaRPr lang="en-US"/>
        </a:p>
      </dgm:t>
    </dgm:pt>
    <dgm:pt modelId="{26F3F032-CF00-49FC-83B5-F3A2385661C3}">
      <dgm:prSet custT="1"/>
      <dgm:spPr/>
      <dgm:t>
        <a:bodyPr/>
        <a:lstStyle/>
        <a:p>
          <a:pPr>
            <a:lnSpc>
              <a:spcPct val="100000"/>
            </a:lnSpc>
          </a:pPr>
          <a:r>
            <a:rPr lang="en-US" sz="1200" b="0" i="0" dirty="0"/>
            <a:t>“…Diversified farming and ranching systems that include trees and other perennial shrubs and crops.”  “…an umbrella term encompassing a variety of polycultural farming practices that intentionally integrate perennial trees and shrubs with other crops and/ or livestock.”  </a:t>
          </a:r>
          <a:r>
            <a:rPr lang="en-US" sz="1200" b="1" i="1" dirty="0"/>
            <a:t>Agroforestry Coalition</a:t>
          </a:r>
          <a:endParaRPr lang="en-US" sz="1200" b="1" dirty="0"/>
        </a:p>
      </dgm:t>
    </dgm:pt>
    <dgm:pt modelId="{CE5E65A2-E546-4D54-AAB8-D60DA9F9712C}" type="parTrans" cxnId="{C6D8124A-90B3-4E60-90DD-B70F2AA9D405}">
      <dgm:prSet/>
      <dgm:spPr/>
      <dgm:t>
        <a:bodyPr/>
        <a:lstStyle/>
        <a:p>
          <a:endParaRPr lang="en-US"/>
        </a:p>
      </dgm:t>
    </dgm:pt>
    <dgm:pt modelId="{6BD9B927-4724-4C57-A693-AB9CE81BB8EE}" type="sibTrans" cxnId="{C6D8124A-90B3-4E60-90DD-B70F2AA9D405}">
      <dgm:prSet/>
      <dgm:spPr/>
      <dgm:t>
        <a:bodyPr/>
        <a:lstStyle/>
        <a:p>
          <a:endParaRPr lang="en-US"/>
        </a:p>
      </dgm:t>
    </dgm:pt>
    <dgm:pt modelId="{48FB3F89-9600-4B52-8305-145032FE6B52}" type="pres">
      <dgm:prSet presAssocID="{1615BE50-024C-44C2-85DF-5F11E5710E6F}" presName="root" presStyleCnt="0">
        <dgm:presLayoutVars>
          <dgm:dir/>
          <dgm:resizeHandles val="exact"/>
        </dgm:presLayoutVars>
      </dgm:prSet>
      <dgm:spPr/>
    </dgm:pt>
    <dgm:pt modelId="{E1B87670-750B-455E-B01D-BB821BD2AAE7}" type="pres">
      <dgm:prSet presAssocID="{0C5CA0C2-151D-4B75-97D0-24F514011B66}" presName="compNode" presStyleCnt="0"/>
      <dgm:spPr/>
    </dgm:pt>
    <dgm:pt modelId="{FD1A86B3-C930-4F92-84C7-BDB1C1D13C4A}" type="pres">
      <dgm:prSet presAssocID="{0C5CA0C2-151D-4B75-97D0-24F514011B66}" presName="bgRect" presStyleLbl="bgShp" presStyleIdx="0" presStyleCnt="3" custLinFactNeighborX="298"/>
      <dgm:spPr/>
    </dgm:pt>
    <dgm:pt modelId="{11EF7DE2-51AB-4460-A788-471A9319D785}" type="pres">
      <dgm:prSet presAssocID="{0C5CA0C2-151D-4B75-97D0-24F514011B66}"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nt"/>
        </a:ext>
      </dgm:extLst>
    </dgm:pt>
    <dgm:pt modelId="{AFBC2412-5EC6-4ADA-A624-3CCE6686EFFF}" type="pres">
      <dgm:prSet presAssocID="{0C5CA0C2-151D-4B75-97D0-24F514011B66}" presName="spaceRect" presStyleCnt="0"/>
      <dgm:spPr/>
    </dgm:pt>
    <dgm:pt modelId="{80643CAE-F15F-4E16-A2BA-AE41E7D1B00A}" type="pres">
      <dgm:prSet presAssocID="{0C5CA0C2-151D-4B75-97D0-24F514011B66}" presName="parTx" presStyleLbl="revTx" presStyleIdx="0" presStyleCnt="3" custScaleX="102991" custScaleY="100000">
        <dgm:presLayoutVars>
          <dgm:chMax val="0"/>
          <dgm:chPref val="0"/>
        </dgm:presLayoutVars>
      </dgm:prSet>
      <dgm:spPr/>
    </dgm:pt>
    <dgm:pt modelId="{C018E8E0-3C01-4F3D-A715-D6D24EB6FF27}" type="pres">
      <dgm:prSet presAssocID="{BA9B39FC-B92F-46ED-97C6-A13CC008F735}" presName="sibTrans" presStyleCnt="0"/>
      <dgm:spPr/>
    </dgm:pt>
    <dgm:pt modelId="{7FB197C7-03A3-46B9-B9C1-66314878D13D}" type="pres">
      <dgm:prSet presAssocID="{264F86EC-3EA4-402A-927A-009162B685D6}" presName="compNode" presStyleCnt="0"/>
      <dgm:spPr/>
    </dgm:pt>
    <dgm:pt modelId="{FEAAF007-AB62-4A5B-AE7E-0D45D29279CD}" type="pres">
      <dgm:prSet presAssocID="{264F86EC-3EA4-402A-927A-009162B685D6}" presName="bgRect" presStyleLbl="bgShp" presStyleIdx="1" presStyleCnt="3"/>
      <dgm:spPr/>
    </dgm:pt>
    <dgm:pt modelId="{30B74998-692D-4450-8708-E7A4647EEC06}" type="pres">
      <dgm:prSet presAssocID="{264F86EC-3EA4-402A-927A-009162B685D6}"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eciduous tree"/>
        </a:ext>
      </dgm:extLst>
    </dgm:pt>
    <dgm:pt modelId="{FF9B0FBB-9E99-4C1E-B33C-F8091ED0204E}" type="pres">
      <dgm:prSet presAssocID="{264F86EC-3EA4-402A-927A-009162B685D6}" presName="spaceRect" presStyleCnt="0"/>
      <dgm:spPr/>
    </dgm:pt>
    <dgm:pt modelId="{2A69A7B7-45DB-4F90-8262-FDC1249B24B1}" type="pres">
      <dgm:prSet presAssocID="{264F86EC-3EA4-402A-927A-009162B685D6}" presName="parTx" presStyleLbl="revTx" presStyleIdx="1" presStyleCnt="3">
        <dgm:presLayoutVars>
          <dgm:chMax val="0"/>
          <dgm:chPref val="0"/>
        </dgm:presLayoutVars>
      </dgm:prSet>
      <dgm:spPr/>
    </dgm:pt>
    <dgm:pt modelId="{CB45E18C-A7F4-4248-A803-AAE33C45208F}" type="pres">
      <dgm:prSet presAssocID="{ED093505-99F1-48BC-B686-4F092C275D26}" presName="sibTrans" presStyleCnt="0"/>
      <dgm:spPr/>
    </dgm:pt>
    <dgm:pt modelId="{DCC73BC1-204E-4478-AC74-EB0D06424436}" type="pres">
      <dgm:prSet presAssocID="{26F3F032-CF00-49FC-83B5-F3A2385661C3}" presName="compNode" presStyleCnt="0"/>
      <dgm:spPr/>
    </dgm:pt>
    <dgm:pt modelId="{D09E83DF-A53D-47E8-8BCF-9365A59CCE95}" type="pres">
      <dgm:prSet presAssocID="{26F3F032-CF00-49FC-83B5-F3A2385661C3}" presName="bgRect" presStyleLbl="bgShp" presStyleIdx="2" presStyleCnt="3"/>
      <dgm:spPr/>
    </dgm:pt>
    <dgm:pt modelId="{C0B5CE13-F92C-4536-8CC1-2C154340FA2B}" type="pres">
      <dgm:prSet presAssocID="{26F3F032-CF00-49FC-83B5-F3A2385661C3}"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Farm scene"/>
        </a:ext>
      </dgm:extLst>
    </dgm:pt>
    <dgm:pt modelId="{4350612E-44AA-4C56-97D6-EC0A7DEA6DD2}" type="pres">
      <dgm:prSet presAssocID="{26F3F032-CF00-49FC-83B5-F3A2385661C3}" presName="spaceRect" presStyleCnt="0"/>
      <dgm:spPr/>
    </dgm:pt>
    <dgm:pt modelId="{8C423529-5ED4-48B0-9D5E-E35A7003677E}" type="pres">
      <dgm:prSet presAssocID="{26F3F032-CF00-49FC-83B5-F3A2385661C3}" presName="parTx" presStyleLbl="revTx" presStyleIdx="2" presStyleCnt="3">
        <dgm:presLayoutVars>
          <dgm:chMax val="0"/>
          <dgm:chPref val="0"/>
        </dgm:presLayoutVars>
      </dgm:prSet>
      <dgm:spPr/>
    </dgm:pt>
  </dgm:ptLst>
  <dgm:cxnLst>
    <dgm:cxn modelId="{FBB11C1A-AB83-45D7-B9A0-99BB37093661}" type="presOf" srcId="{0C5CA0C2-151D-4B75-97D0-24F514011B66}" destId="{80643CAE-F15F-4E16-A2BA-AE41E7D1B00A}" srcOrd="0" destOrd="0" presId="urn:microsoft.com/office/officeart/2018/2/layout/IconVerticalSolidList"/>
    <dgm:cxn modelId="{0C367729-EFF9-4ACD-A62A-321E59ACBF36}" srcId="{1615BE50-024C-44C2-85DF-5F11E5710E6F}" destId="{264F86EC-3EA4-402A-927A-009162B685D6}" srcOrd="1" destOrd="0" parTransId="{297308F1-A107-4253-BF73-0EE1A0F2AB0A}" sibTransId="{ED093505-99F1-48BC-B686-4F092C275D26}"/>
    <dgm:cxn modelId="{C6D8124A-90B3-4E60-90DD-B70F2AA9D405}" srcId="{1615BE50-024C-44C2-85DF-5F11E5710E6F}" destId="{26F3F032-CF00-49FC-83B5-F3A2385661C3}" srcOrd="2" destOrd="0" parTransId="{CE5E65A2-E546-4D54-AAB8-D60DA9F9712C}" sibTransId="{6BD9B927-4724-4C57-A693-AB9CE81BB8EE}"/>
    <dgm:cxn modelId="{7D19006D-F7F6-4D76-86E2-0E2D377524C8}" type="presOf" srcId="{1615BE50-024C-44C2-85DF-5F11E5710E6F}" destId="{48FB3F89-9600-4B52-8305-145032FE6B52}" srcOrd="0" destOrd="0" presId="urn:microsoft.com/office/officeart/2018/2/layout/IconVerticalSolidList"/>
    <dgm:cxn modelId="{F516779F-61D6-42BE-AE93-AAF285B1C7A9}" srcId="{1615BE50-024C-44C2-85DF-5F11E5710E6F}" destId="{0C5CA0C2-151D-4B75-97D0-24F514011B66}" srcOrd="0" destOrd="0" parTransId="{8F0322D0-7B65-4B6E-85B2-00638F00E3C5}" sibTransId="{BA9B39FC-B92F-46ED-97C6-A13CC008F735}"/>
    <dgm:cxn modelId="{03C9AEB6-8357-4775-B698-6D6A317FAE1C}" type="presOf" srcId="{264F86EC-3EA4-402A-927A-009162B685D6}" destId="{2A69A7B7-45DB-4F90-8262-FDC1249B24B1}" srcOrd="0" destOrd="0" presId="urn:microsoft.com/office/officeart/2018/2/layout/IconVerticalSolidList"/>
    <dgm:cxn modelId="{A482E6ED-D828-417C-B820-03FC04CBC2F1}" type="presOf" srcId="{26F3F032-CF00-49FC-83B5-F3A2385661C3}" destId="{8C423529-5ED4-48B0-9D5E-E35A7003677E}" srcOrd="0" destOrd="0" presId="urn:microsoft.com/office/officeart/2018/2/layout/IconVerticalSolidList"/>
    <dgm:cxn modelId="{33618516-849F-4264-A68A-F910B1F87073}" type="presParOf" srcId="{48FB3F89-9600-4B52-8305-145032FE6B52}" destId="{E1B87670-750B-455E-B01D-BB821BD2AAE7}" srcOrd="0" destOrd="0" presId="urn:microsoft.com/office/officeart/2018/2/layout/IconVerticalSolidList"/>
    <dgm:cxn modelId="{79656D7E-1F34-488D-AD08-FCAE166D7D7C}" type="presParOf" srcId="{E1B87670-750B-455E-B01D-BB821BD2AAE7}" destId="{FD1A86B3-C930-4F92-84C7-BDB1C1D13C4A}" srcOrd="0" destOrd="0" presId="urn:microsoft.com/office/officeart/2018/2/layout/IconVerticalSolidList"/>
    <dgm:cxn modelId="{EA36C255-3FA1-4EBF-A518-403B1AB31338}" type="presParOf" srcId="{E1B87670-750B-455E-B01D-BB821BD2AAE7}" destId="{11EF7DE2-51AB-4460-A788-471A9319D785}" srcOrd="1" destOrd="0" presId="urn:microsoft.com/office/officeart/2018/2/layout/IconVerticalSolidList"/>
    <dgm:cxn modelId="{77D63A61-C413-44DE-995F-A9F2104D70FB}" type="presParOf" srcId="{E1B87670-750B-455E-B01D-BB821BD2AAE7}" destId="{AFBC2412-5EC6-4ADA-A624-3CCE6686EFFF}" srcOrd="2" destOrd="0" presId="urn:microsoft.com/office/officeart/2018/2/layout/IconVerticalSolidList"/>
    <dgm:cxn modelId="{472E81CC-7482-40E1-8EB1-25A5BC418448}" type="presParOf" srcId="{E1B87670-750B-455E-B01D-BB821BD2AAE7}" destId="{80643CAE-F15F-4E16-A2BA-AE41E7D1B00A}" srcOrd="3" destOrd="0" presId="urn:microsoft.com/office/officeart/2018/2/layout/IconVerticalSolidList"/>
    <dgm:cxn modelId="{F87EAB97-AD63-4A92-AB6A-90D0BC9C70E4}" type="presParOf" srcId="{48FB3F89-9600-4B52-8305-145032FE6B52}" destId="{C018E8E0-3C01-4F3D-A715-D6D24EB6FF27}" srcOrd="1" destOrd="0" presId="urn:microsoft.com/office/officeart/2018/2/layout/IconVerticalSolidList"/>
    <dgm:cxn modelId="{2B01453A-48F0-4CE7-9D10-AA49841C2D43}" type="presParOf" srcId="{48FB3F89-9600-4B52-8305-145032FE6B52}" destId="{7FB197C7-03A3-46B9-B9C1-66314878D13D}" srcOrd="2" destOrd="0" presId="urn:microsoft.com/office/officeart/2018/2/layout/IconVerticalSolidList"/>
    <dgm:cxn modelId="{71BC67CA-20CF-4874-A8E5-03C8DA510717}" type="presParOf" srcId="{7FB197C7-03A3-46B9-B9C1-66314878D13D}" destId="{FEAAF007-AB62-4A5B-AE7E-0D45D29279CD}" srcOrd="0" destOrd="0" presId="urn:microsoft.com/office/officeart/2018/2/layout/IconVerticalSolidList"/>
    <dgm:cxn modelId="{3E897CB0-235A-409A-AD77-A36E457D7D22}" type="presParOf" srcId="{7FB197C7-03A3-46B9-B9C1-66314878D13D}" destId="{30B74998-692D-4450-8708-E7A4647EEC06}" srcOrd="1" destOrd="0" presId="urn:microsoft.com/office/officeart/2018/2/layout/IconVerticalSolidList"/>
    <dgm:cxn modelId="{8A1B78E9-7C46-4A95-A9DE-3D3C0952B40F}" type="presParOf" srcId="{7FB197C7-03A3-46B9-B9C1-66314878D13D}" destId="{FF9B0FBB-9E99-4C1E-B33C-F8091ED0204E}" srcOrd="2" destOrd="0" presId="urn:microsoft.com/office/officeart/2018/2/layout/IconVerticalSolidList"/>
    <dgm:cxn modelId="{0ECA6BFC-1D90-4FFD-9614-8BA2CF91EA84}" type="presParOf" srcId="{7FB197C7-03A3-46B9-B9C1-66314878D13D}" destId="{2A69A7B7-45DB-4F90-8262-FDC1249B24B1}" srcOrd="3" destOrd="0" presId="urn:microsoft.com/office/officeart/2018/2/layout/IconVerticalSolidList"/>
    <dgm:cxn modelId="{910F3AFF-BBEC-4B3E-B125-7DE30D4DD7AD}" type="presParOf" srcId="{48FB3F89-9600-4B52-8305-145032FE6B52}" destId="{CB45E18C-A7F4-4248-A803-AAE33C45208F}" srcOrd="3" destOrd="0" presId="urn:microsoft.com/office/officeart/2018/2/layout/IconVerticalSolidList"/>
    <dgm:cxn modelId="{FF7BE6B3-2062-45F0-BE6A-37A460B77A4D}" type="presParOf" srcId="{48FB3F89-9600-4B52-8305-145032FE6B52}" destId="{DCC73BC1-204E-4478-AC74-EB0D06424436}" srcOrd="4" destOrd="0" presId="urn:microsoft.com/office/officeart/2018/2/layout/IconVerticalSolidList"/>
    <dgm:cxn modelId="{D087A8B4-EEE1-48D3-BF9F-C34096D370BE}" type="presParOf" srcId="{DCC73BC1-204E-4478-AC74-EB0D06424436}" destId="{D09E83DF-A53D-47E8-8BCF-9365A59CCE95}" srcOrd="0" destOrd="0" presId="urn:microsoft.com/office/officeart/2018/2/layout/IconVerticalSolidList"/>
    <dgm:cxn modelId="{8DB50051-F4FE-4A5E-A4A5-D86CA0BED854}" type="presParOf" srcId="{DCC73BC1-204E-4478-AC74-EB0D06424436}" destId="{C0B5CE13-F92C-4536-8CC1-2C154340FA2B}" srcOrd="1" destOrd="0" presId="urn:microsoft.com/office/officeart/2018/2/layout/IconVerticalSolidList"/>
    <dgm:cxn modelId="{A8C5D917-D26B-4E3B-AE10-31D0457A5D94}" type="presParOf" srcId="{DCC73BC1-204E-4478-AC74-EB0D06424436}" destId="{4350612E-44AA-4C56-97D6-EC0A7DEA6DD2}" srcOrd="2" destOrd="0" presId="urn:microsoft.com/office/officeart/2018/2/layout/IconVerticalSolidList"/>
    <dgm:cxn modelId="{E1759E1C-B61D-46E9-A2EA-2CC6C5D32FDA}" type="presParOf" srcId="{DCC73BC1-204E-4478-AC74-EB0D06424436}" destId="{8C423529-5ED4-48B0-9D5E-E35A7003677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A86B3-C930-4F92-84C7-BDB1C1D13C4A}">
      <dsp:nvSpPr>
        <dsp:cNvPr id="0" name=""/>
        <dsp:cNvSpPr/>
      </dsp:nvSpPr>
      <dsp:spPr>
        <a:xfrm>
          <a:off x="-2370" y="7439"/>
          <a:ext cx="8619667" cy="1129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F7DE2-51AB-4460-A788-471A9319D785}">
      <dsp:nvSpPr>
        <dsp:cNvPr id="0" name=""/>
        <dsp:cNvSpPr/>
      </dsp:nvSpPr>
      <dsp:spPr>
        <a:xfrm>
          <a:off x="313468" y="261466"/>
          <a:ext cx="622169" cy="6209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643CAE-F15F-4E16-A2BA-AE41E7D1B00A}">
      <dsp:nvSpPr>
        <dsp:cNvPr id="0" name=""/>
        <dsp:cNvSpPr/>
      </dsp:nvSpPr>
      <dsp:spPr>
        <a:xfrm>
          <a:off x="1168560" y="7439"/>
          <a:ext cx="7479163" cy="1130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04" tIns="119604" rIns="119604" bIns="119604" numCol="1" spcCol="1270" anchor="ctr" anchorCtr="0">
          <a:noAutofit/>
        </a:bodyPr>
        <a:lstStyle/>
        <a:p>
          <a:pPr marL="0" lvl="0" indent="0" algn="l" defTabSz="533400">
            <a:lnSpc>
              <a:spcPct val="100000"/>
            </a:lnSpc>
            <a:spcBef>
              <a:spcPct val="0"/>
            </a:spcBef>
            <a:spcAft>
              <a:spcPct val="35000"/>
            </a:spcAft>
            <a:buNone/>
          </a:pPr>
          <a:r>
            <a:rPr lang="en-US" sz="1200" kern="1200" dirty="0"/>
            <a:t>“…</a:t>
          </a:r>
          <a:r>
            <a:rPr lang="en-US" sz="1200" b="0" i="0" kern="1200" dirty="0"/>
            <a:t>a management </a:t>
          </a:r>
          <a:r>
            <a:rPr lang="en-US" sz="1200" b="0" i="0" u="sng" kern="1200" dirty="0"/>
            <a:t>system</a:t>
          </a:r>
          <a:r>
            <a:rPr lang="en-US" sz="1200" b="0" i="0" kern="1200" dirty="0"/>
            <a:t> that combines agriculture and trees to </a:t>
          </a:r>
          <a:r>
            <a:rPr lang="en-US" sz="1200" b="0" i="0" u="sng" kern="1200" dirty="0"/>
            <a:t>address conservation needs </a:t>
          </a:r>
          <a:r>
            <a:rPr lang="en-US" sz="1200" b="0" i="0" kern="1200" dirty="0"/>
            <a:t>and build more profitable and </a:t>
          </a:r>
          <a:r>
            <a:rPr lang="en-US" sz="1200" b="0" i="0" u="sng" kern="1200" dirty="0"/>
            <a:t>weather-resilient </a:t>
          </a:r>
          <a:r>
            <a:rPr lang="en-US" sz="1200" b="0" i="0" kern="1200" dirty="0"/>
            <a:t>farms, ranches and communities. </a:t>
          </a:r>
          <a:r>
            <a:rPr lang="en-US" sz="1200" b="0" i="0" u="sng" kern="1200" dirty="0">
              <a:hlinkClick xmlns:r="http://schemas.openxmlformats.org/officeDocument/2006/relationships" r:id="rId3"/>
            </a:rPr>
            <a:t>Agroforestry practices</a:t>
          </a:r>
          <a:r>
            <a:rPr lang="en-US" sz="1200" b="0" i="0" kern="1200" dirty="0"/>
            <a:t> provide opportunities to </a:t>
          </a:r>
          <a:r>
            <a:rPr lang="en-US" sz="1200" b="0" i="0" u="sng" kern="1200" dirty="0"/>
            <a:t>integrate productivity and profitability </a:t>
          </a:r>
          <a:r>
            <a:rPr lang="en-US" sz="1200" b="0" i="0" kern="1200" dirty="0"/>
            <a:t>with </a:t>
          </a:r>
          <a:r>
            <a:rPr lang="en-US" sz="1200" b="0" i="0" u="sng" kern="1200" dirty="0"/>
            <a:t>environmental stewardship </a:t>
          </a:r>
          <a:r>
            <a:rPr lang="en-US" sz="1200" b="0" i="0" kern="1200" dirty="0"/>
            <a:t>resulting in </a:t>
          </a:r>
          <a:r>
            <a:rPr lang="en-US" sz="1200" b="0" i="0" u="sng" kern="1200" dirty="0"/>
            <a:t>healthy and sustainable agricultural systems</a:t>
          </a:r>
          <a:r>
            <a:rPr lang="en-US" sz="1200" b="0" i="0" kern="1200" dirty="0"/>
            <a:t> that can be passed on to future generations.” </a:t>
          </a:r>
          <a:r>
            <a:rPr lang="en-US" sz="1200" b="1" i="1" kern="1200" dirty="0"/>
            <a:t>National Agroforestry Center</a:t>
          </a:r>
          <a:endParaRPr lang="en-US" sz="1200" b="1" kern="1200" dirty="0"/>
        </a:p>
      </dsp:txBody>
      <dsp:txXfrm>
        <a:off x="1168560" y="7439"/>
        <a:ext cx="7479163" cy="1130112"/>
      </dsp:txXfrm>
    </dsp:sp>
    <dsp:sp modelId="{FEAAF007-AB62-4A5B-AE7E-0D45D29279CD}">
      <dsp:nvSpPr>
        <dsp:cNvPr id="0" name=""/>
        <dsp:cNvSpPr/>
      </dsp:nvSpPr>
      <dsp:spPr>
        <a:xfrm>
          <a:off x="-28056" y="1411518"/>
          <a:ext cx="8619667" cy="1129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74998-692D-4450-8708-E7A4647EEC06}">
      <dsp:nvSpPr>
        <dsp:cNvPr id="0" name=""/>
        <dsp:cNvSpPr/>
      </dsp:nvSpPr>
      <dsp:spPr>
        <a:xfrm>
          <a:off x="313468" y="1665545"/>
          <a:ext cx="622169" cy="62095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69A7B7-45DB-4F90-8262-FDC1249B24B1}">
      <dsp:nvSpPr>
        <dsp:cNvPr id="0" name=""/>
        <dsp:cNvSpPr/>
      </dsp:nvSpPr>
      <dsp:spPr>
        <a:xfrm>
          <a:off x="1277163" y="1411518"/>
          <a:ext cx="7261958" cy="1130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04" tIns="119604" rIns="119604" bIns="119604" numCol="1" spcCol="1270" anchor="ctr" anchorCtr="0">
          <a:noAutofit/>
        </a:bodyPr>
        <a:lstStyle/>
        <a:p>
          <a:pPr marL="0" lvl="0" indent="0" algn="l" defTabSz="533400">
            <a:lnSpc>
              <a:spcPct val="100000"/>
            </a:lnSpc>
            <a:spcBef>
              <a:spcPct val="0"/>
            </a:spcBef>
            <a:spcAft>
              <a:spcPct val="35000"/>
            </a:spcAft>
            <a:buNone/>
          </a:pPr>
          <a:r>
            <a:rPr lang="en-US" sz="1200" b="0" i="0" kern="1200" dirty="0"/>
            <a:t>“…an intensive land management system that optimizes the benefits from the biological interactions created when trees and/or shrubs are deliberately combined with crops and/or livestock…Within each agroforestry practice, </a:t>
          </a:r>
          <a:r>
            <a:rPr lang="en-US" sz="1200" b="0" i="1" kern="1200" dirty="0"/>
            <a:t>there is a continuum of options available to landowners depending o­n their own goals…” </a:t>
          </a:r>
          <a:r>
            <a:rPr lang="en-US" sz="1200" b="1" i="0" kern="1200" dirty="0"/>
            <a:t>Association for Temperate Agroforestry </a:t>
          </a:r>
          <a:endParaRPr lang="en-US" sz="1200" b="1" kern="1200" dirty="0"/>
        </a:p>
      </dsp:txBody>
      <dsp:txXfrm>
        <a:off x="1277163" y="1411518"/>
        <a:ext cx="7261958" cy="1130112"/>
      </dsp:txXfrm>
    </dsp:sp>
    <dsp:sp modelId="{D09E83DF-A53D-47E8-8BCF-9365A59CCE95}">
      <dsp:nvSpPr>
        <dsp:cNvPr id="0" name=""/>
        <dsp:cNvSpPr/>
      </dsp:nvSpPr>
      <dsp:spPr>
        <a:xfrm>
          <a:off x="-28056" y="2815598"/>
          <a:ext cx="8619667" cy="1129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B5CE13-F92C-4536-8CC1-2C154340FA2B}">
      <dsp:nvSpPr>
        <dsp:cNvPr id="0" name=""/>
        <dsp:cNvSpPr/>
      </dsp:nvSpPr>
      <dsp:spPr>
        <a:xfrm>
          <a:off x="313468" y="3069625"/>
          <a:ext cx="622169" cy="620955"/>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423529-5ED4-48B0-9D5E-E35A7003677E}">
      <dsp:nvSpPr>
        <dsp:cNvPr id="0" name=""/>
        <dsp:cNvSpPr/>
      </dsp:nvSpPr>
      <dsp:spPr>
        <a:xfrm>
          <a:off x="1277163" y="2815598"/>
          <a:ext cx="7261958" cy="1130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04" tIns="119604" rIns="119604" bIns="119604" numCol="1" spcCol="1270" anchor="ctr" anchorCtr="0">
          <a:noAutofit/>
        </a:bodyPr>
        <a:lstStyle/>
        <a:p>
          <a:pPr marL="0" lvl="0" indent="0" algn="l" defTabSz="533400">
            <a:lnSpc>
              <a:spcPct val="100000"/>
            </a:lnSpc>
            <a:spcBef>
              <a:spcPct val="0"/>
            </a:spcBef>
            <a:spcAft>
              <a:spcPct val="35000"/>
            </a:spcAft>
            <a:buNone/>
          </a:pPr>
          <a:r>
            <a:rPr lang="en-US" sz="1200" b="0" i="0" kern="1200" dirty="0"/>
            <a:t>“…Diversified farming and ranching systems that include trees and other perennial shrubs and crops.”  “…an umbrella term encompassing a variety of polycultural farming practices that intentionally integrate perennial trees and shrubs with other crops and/ or livestock.”  </a:t>
          </a:r>
          <a:r>
            <a:rPr lang="en-US" sz="1200" b="1" i="1" kern="1200" dirty="0"/>
            <a:t>Agroforestry Coalition</a:t>
          </a:r>
          <a:endParaRPr lang="en-US" sz="1200" b="1" kern="1200" dirty="0"/>
        </a:p>
      </dsp:txBody>
      <dsp:txXfrm>
        <a:off x="1277163" y="2815598"/>
        <a:ext cx="7261958" cy="11301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6T13:14:28.063"/>
    </inkml:context>
    <inkml:brush xml:id="br0">
      <inkml:brushProperty name="width" value="0.1" units="cm"/>
      <inkml:brushProperty name="height" value="0.1" units="cm"/>
      <inkml:brushProperty name="color" value="#E71224"/>
    </inkml:brush>
  </inkml:definitions>
  <inkml:trace contextRef="#ctx0" brushRef="#br0">1 726 24575,'59'2'0,"88"11"0,-87-6 0,-35-5 0,1 2 0,-1 1 0,25 7 0,2 2 0,93 14 0,-27-7 0,70 8 0,-76-16 0,-18-3 0,-14-2 0,1-3 0,84-7 0,-42 0 0,546 2 0,-642-1 0,50-10 0,12 0 0,54 10 0,-80 3 0,113-13 0,-63 0 0,215 6 0,-180 6 0,4245-1 0,-4351 2 0,47 8 0,19 2 0,2 0 0,9 1 0,-84-12 0,1 1 0,47 10 0,-34-5 0,0-3 0,0-1 0,66-6 0,-19 2 0,559 1 0,-621 1 0,52 10 0,-51-5 0,47 0 0,506-6 0,-558-3 0,-1 0 0,1-1 0,39-11 0,-37 7 0,0 1 0,48-3 0,208 9 0,-140 2 0,-121-2 0,-1-2 0,34-7 0,-5 0 0,-36 6 0,0-1 0,-1-1 0,1 0 0,-1-1 0,23-14 0,-20 10 0,2 1 0,40-13 0,-12 8 0,-1-2 0,71-36 0,-106 44 0,0 0 0,0-2 0,-1 0 0,24-24 0,7-5 0,-5 8 0,1 3 0,3 1 0,0 2 0,51-20 0,-14 4 0,29-10 0,-93 46 0,0 0 0,1 1 0,0 0 0,33-2 0,18 3 0,-36 2 0,0 0 0,48-11 0,103-23 0,-51 12 0,-90 17 0,1 2 0,77 2 0,-11 1 0,-71-2 0,60-14 0,21-3 0,-44 11 0,95-24 0,-146 30 0,0 1 0,49-1 0,-45 4 0,49-8 0,3-2 0,2 4 0,136 6 0,-84 2 0,932-2 0,-885-12 0,-18-1 0,-116 10 0,88-18 0,-85 12 0,77-6 0,431 13 0,-273 4 0,915-2 0,-926 12 0,-21 0 0,-179-11 0,248 13 0,-189-3 0,164-10 0,-139-3 0,225 2-1365,-359 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25T22:08:18.566"/>
    </inkml:context>
    <inkml:brush xml:id="br0">
      <inkml:brushProperty name="width" value="0.5" units="cm"/>
      <inkml:brushProperty name="height" value="1" units="cm"/>
      <inkml:brushProperty name="color" value="#00F900"/>
      <inkml:brushProperty name="tip" value="rectangle"/>
      <inkml:brushProperty name="rasterOp" value="maskPen"/>
      <inkml:brushProperty name="ignorePressure" value="1"/>
    </inkml:brush>
  </inkml:definitions>
  <inkml:trace contextRef="#ctx0" brushRef="#br0">1 26,'11'-1,"1"0,0-1,19-5,21-3,154 6,-119 6,-73-2,1 2,-2 0,1 0,0 2,24 9,28 6,73-4,-78-6,-1-3,2-3,69-5,-25 0,1452 2,-1534 1,0 2,26 5,33 4,137-11,-115-2,-85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25T22:09:14.122"/>
    </inkml:context>
    <inkml:brush xml:id="br0">
      <inkml:brushProperty name="width" value="0.5" units="cm"/>
      <inkml:brushProperty name="height" value="1" units="cm"/>
      <inkml:brushProperty name="color" value="#FF8517"/>
      <inkml:brushProperty name="tip" value="rectangle"/>
      <inkml:brushProperty name="rasterOp" value="maskPen"/>
      <inkml:brushProperty name="ignorePressure" value="1"/>
    </inkml:brush>
  </inkml:definitions>
  <inkml:trace contextRef="#ctx0" brushRef="#br0">0 1,'1208'0,"-1190"1,0 1,32 7,-31-4,2-2,21 1,13-4,-35-1,-2 1,1 0,0 2,33 6,-14 0,-1-3,1-1,-1-1,74-6,-24 0,-25 3,-46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Presentation was completed by Joe Alley – NRCS National </a:t>
            </a:r>
            <a:r>
              <a:rPr lang="en-US" dirty="0" err="1"/>
              <a:t>Agroforester</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dirty="0"/>
          </a:p>
        </p:txBody>
      </p:sp>
    </p:spTree>
    <p:extLst>
      <p:ext uri="{BB962C8B-B14F-4D97-AF65-F5344CB8AC3E}">
        <p14:creationId xmlns:p14="http://schemas.microsoft.com/office/powerpoint/2010/main" val="3067110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current (prior to FY25) NRCS CPS definition.  Honestly, it is a little vague.</a:t>
            </a:r>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2764768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version of a revised definition (hopefully in place for FY26)</a:t>
            </a:r>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2936320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 be a little challenging to separate silvopasture from other situations that involve livestock and trees.  To help with this, lets take a few minutes to step a little outside of the NRCS bubble and discuss this document developed by NAC (national agroforestry center) and a previous NRCS National Grazing Specialist (Syd Brantley). We’ll go through a few diagrams over the next few slides.  </a:t>
            </a:r>
          </a:p>
          <a:p>
            <a:endParaRPr lang="en-US" dirty="0"/>
          </a:p>
          <a:p>
            <a:r>
              <a:rPr lang="en-US" dirty="0"/>
              <a:t>Authored by Syd Brantley, NRCS National Grazing Specialist</a:t>
            </a:r>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dirty="0"/>
          </a:p>
        </p:txBody>
      </p:sp>
    </p:spTree>
    <p:extLst>
      <p:ext uri="{BB962C8B-B14F-4D97-AF65-F5344CB8AC3E}">
        <p14:creationId xmlns:p14="http://schemas.microsoft.com/office/powerpoint/2010/main" val="612571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The first scenario we’ll consider is just turning livestock into the woods, which is a common practice.  From the agroforestry note, “Turning Livestock into the Woods </a:t>
            </a:r>
            <a:r>
              <a:rPr lang="en-US" sz="1800" b="0" i="0" u="none" strike="noStrike" baseline="0" dirty="0">
                <a:solidFill>
                  <a:srgbClr val="221E1F"/>
                </a:solidFill>
                <a:latin typeface="Times New Roman" panose="02020603050405020304" pitchFamily="18" charset="0"/>
              </a:rPr>
              <a:t>(as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  </a:t>
            </a:r>
          </a:p>
        </p:txBody>
      </p:sp>
      <p:sp>
        <p:nvSpPr>
          <p:cNvPr id="4" name="Slide Number Placeholder 3"/>
          <p:cNvSpPr>
            <a:spLocks noGrp="1"/>
          </p:cNvSpPr>
          <p:nvPr>
            <p:ph type="sldNum" sz="quarter" idx="5"/>
          </p:nvPr>
        </p:nvSpPr>
        <p:spPr/>
        <p:txBody>
          <a:bodyPr/>
          <a:lstStyle/>
          <a:p>
            <a:fld id="{826BD091-4092-4F28-8EE7-CA2A94FFB267}" type="slidenum">
              <a:rPr lang="en-US" smtClean="0"/>
              <a:t>13</a:t>
            </a:fld>
            <a:endParaRPr lang="en-US" dirty="0"/>
          </a:p>
        </p:txBody>
      </p:sp>
    </p:spTree>
    <p:extLst>
      <p:ext uri="{BB962C8B-B14F-4D97-AF65-F5344CB8AC3E}">
        <p14:creationId xmlns:p14="http://schemas.microsoft.com/office/powerpoint/2010/main" val="33878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To think of this in NRCS planning terms, this scenario would be defined as Forest with a Grazed modifier in Conservation Desktop</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dirty="0"/>
          </a:p>
        </p:txBody>
      </p:sp>
    </p:spTree>
    <p:extLst>
      <p:ext uri="{BB962C8B-B14F-4D97-AF65-F5344CB8AC3E}">
        <p14:creationId xmlns:p14="http://schemas.microsoft.com/office/powerpoint/2010/main" val="782604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livestock into the woods can go two ways.  Fairly light impact with short term access (shown above the red  line).  Or mostly degradation of the resource with long term, uncontrolled access (below the red line)</a:t>
            </a:r>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dirty="0"/>
          </a:p>
        </p:txBody>
      </p:sp>
    </p:spTree>
    <p:extLst>
      <p:ext uri="{BB962C8B-B14F-4D97-AF65-F5344CB8AC3E}">
        <p14:creationId xmlns:p14="http://schemas.microsoft.com/office/powerpoint/2010/main" val="1440250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Putting a bit more of forest health focus on this, these are the things that stand out. </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dirty="0"/>
          </a:p>
        </p:txBody>
      </p:sp>
    </p:spTree>
    <p:extLst>
      <p:ext uri="{BB962C8B-B14F-4D97-AF65-F5344CB8AC3E}">
        <p14:creationId xmlns:p14="http://schemas.microsoft.com/office/powerpoint/2010/main" val="2070825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pretty good example (definitely not the worst though) of long term access.  Note the lack of vegetation in the understory and unprotected creek bank.</a:t>
            </a:r>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2368507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Forest grazing is another angle on trees and livestock.  This scenario is really about utilizing livestock to manage native plant communities with an ecological systems approach.  Some types of range would fit very well into this scenario, such as native longleaf pine in the southeast or ponderosa pine in west.  This can be a little hard to separate from silvopasture, and the difference may not really matter if the three components of the system are all benefiting.  A key difference is probably the word “pasture” in silvopasture versus what is being presented here.  NRCS definition of range is defined by native plants and typically (not always) silvopasture is based around introduced forages and/or more structured tree arrangement.</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dirty="0"/>
          </a:p>
        </p:txBody>
      </p:sp>
    </p:spTree>
    <p:extLst>
      <p:ext uri="{BB962C8B-B14F-4D97-AF65-F5344CB8AC3E}">
        <p14:creationId xmlns:p14="http://schemas.microsoft.com/office/powerpoint/2010/main" val="1800658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native longleaf pine – wiregrass system in southern Georgia.  This is an example of a grazed forest, per this agroforestry notes definition.  For many of us, we would probably call this range and it think that is appropriate.  </a:t>
            </a:r>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3388601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29383931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“Silvopasture management </a:t>
            </a:r>
            <a:r>
              <a:rPr lang="en-US" sz="1800" b="0" i="0" u="none" strike="noStrike" baseline="0" dirty="0">
                <a:solidFill>
                  <a:srgbClr val="221E1F"/>
                </a:solidFill>
                <a:latin typeface="Times New Roman" panose="02020603050405020304" pitchFamily="18" charset="0"/>
              </a:rPr>
              <a:t>(as depicted in Diagram #2) is based on the agronomic and forestry principles used to profitably produce and harvest forage and forest products, guided by the limitations and potential of the land. … Tree species are selected that have an economic potential and meet forage light requirements. Forages are selected that thrive in the range of sunlight penetration that is anticipated with the given canopy management. The forest management, pasture management, and grazing management is conducted in harmony, enhancing the production of multiple, harvestable components.” </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20</a:t>
            </a:fld>
            <a:endParaRPr lang="en-US" dirty="0"/>
          </a:p>
        </p:txBody>
      </p:sp>
    </p:spTree>
    <p:extLst>
      <p:ext uri="{BB962C8B-B14F-4D97-AF65-F5344CB8AC3E}">
        <p14:creationId xmlns:p14="http://schemas.microsoft.com/office/powerpoint/2010/main" val="2520987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221E1F"/>
                </a:solidFill>
                <a:latin typeface="Times New Roman" panose="02020603050405020304" pitchFamily="18" charset="0"/>
              </a:rPr>
              <a:t>Silvopasture is different than the two previous scenarios.  From the </a:t>
            </a:r>
            <a:r>
              <a:rPr lang="en-US" sz="1800" b="0" i="1" u="none" strike="noStrike" baseline="0" dirty="0" err="1">
                <a:solidFill>
                  <a:srgbClr val="221E1F"/>
                </a:solidFill>
                <a:latin typeface="Times New Roman" panose="02020603050405020304" pitchFamily="18" charset="0"/>
              </a:rPr>
              <a:t>agroforesty</a:t>
            </a:r>
            <a:r>
              <a:rPr lang="en-US" sz="1800" b="0" i="1" u="none" strike="noStrike" baseline="0" dirty="0">
                <a:solidFill>
                  <a:srgbClr val="221E1F"/>
                </a:solidFill>
                <a:latin typeface="Times New Roman" panose="02020603050405020304" pitchFamily="18" charset="0"/>
              </a:rPr>
              <a:t> note, “Silvopasture management </a:t>
            </a:r>
            <a:r>
              <a:rPr lang="en-US" sz="1800" b="0" i="0" u="none" strike="noStrike" baseline="0" dirty="0">
                <a:solidFill>
                  <a:srgbClr val="221E1F"/>
                </a:solidFill>
                <a:latin typeface="Times New Roman" panose="02020603050405020304" pitchFamily="18" charset="0"/>
              </a:rPr>
              <a:t>(as depicted in Diagram #2) is based on the agronomic and forestry principles used to profitably produce and harvest forage and forest products, guided by the limitations and potential of the land. … Tree species are selected that have an economic potential and meet forage light requirements. Forages are selected that thrive in the range of sunlight penetration that is anticipated with the given canopy management. The forest management, pasture management, and grazing management is conducted in harmony, enhancing the production of multiple, harvestable components.” </a:t>
            </a:r>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21</a:t>
            </a:fld>
            <a:endParaRPr lang="en-US" dirty="0"/>
          </a:p>
        </p:txBody>
      </p:sp>
    </p:spTree>
    <p:extLst>
      <p:ext uri="{BB962C8B-B14F-4D97-AF65-F5344CB8AC3E}">
        <p14:creationId xmlns:p14="http://schemas.microsoft.com/office/powerpoint/2010/main" val="2253203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example of a silvopasture with goats grazing on introduced forages under a thinned </a:t>
            </a:r>
            <a:r>
              <a:rPr lang="en-US" dirty="0" err="1"/>
              <a:t>loblloly</a:t>
            </a:r>
            <a:r>
              <a:rPr lang="en-US" dirty="0"/>
              <a:t> pine stand.  </a:t>
            </a:r>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2619437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what silvopasture is, lets talk about why it works.</a:t>
            </a:r>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406712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all of the purposes for silvopasture.  We will take a closer look at a few of the more commonly applicable purposes and discuss the associated resource concerns.  </a:t>
            </a:r>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dirty="0"/>
          </a:p>
        </p:txBody>
      </p:sp>
    </p:spTree>
    <p:extLst>
      <p:ext uri="{BB962C8B-B14F-4D97-AF65-F5344CB8AC3E}">
        <p14:creationId xmlns:p14="http://schemas.microsoft.com/office/powerpoint/2010/main" val="3278464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key aspect of most agroforestry practices is the impact of trees on the local microclimate.  This image from the University of Missouri shows differences in </a:t>
            </a:r>
            <a:r>
              <a:rPr lang="en-US" dirty="0" err="1"/>
              <a:t>evaportranspiration</a:t>
            </a:r>
            <a:r>
              <a:rPr lang="en-US" dirty="0"/>
              <a:t> rates in a </a:t>
            </a:r>
            <a:r>
              <a:rPr lang="en-US" dirty="0" err="1"/>
              <a:t>silvolpasture</a:t>
            </a:r>
            <a:r>
              <a:rPr lang="en-US" dirty="0"/>
              <a:t> vs an open pasture.  The conservation of moisture has many benefits.  (discuss)</a:t>
            </a:r>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2261166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couple of things.  First, the cows are utilizing the shade.  And they are doing that for the same reason that we would; its cooler and more comfortable.  The other thing that is not so obvious is the improved forage growth in the shade.  This is a cool season forage which benefits from cooler growing conditions (including cooler soil temps) and reduced transpiration rates.</a:t>
            </a:r>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1543772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trees are created equal for silvopastures and a variety of factors need to be considered.  </a:t>
            </a:r>
          </a:p>
          <a:p>
            <a:r>
              <a:rPr lang="en-US" dirty="0"/>
              <a:t>Adapted to site = soil, climate, localized limitations</a:t>
            </a:r>
          </a:p>
          <a:p>
            <a:r>
              <a:rPr lang="en-US" dirty="0"/>
              <a:t>Compatible with forage and livestock = avoid allelopathic interactions; avoid trees that may produce plant parts that are toxic to planned livestock</a:t>
            </a:r>
          </a:p>
          <a:p>
            <a:r>
              <a:rPr lang="en-US" dirty="0"/>
              <a:t>Leaf shape and phenology = impact on shading; pine needles allow light infiltration, as does </a:t>
            </a:r>
            <a:r>
              <a:rPr lang="en-US" dirty="0" err="1"/>
              <a:t>honeylocust</a:t>
            </a:r>
            <a:r>
              <a:rPr lang="en-US" dirty="0"/>
              <a:t>, walnut, and other narrow-leafed trees.  Late leaf out and early leaf drop (black walnut).</a:t>
            </a:r>
          </a:p>
          <a:p>
            <a:r>
              <a:rPr lang="en-US" dirty="0"/>
              <a:t>Mast for supplemental feed = </a:t>
            </a:r>
            <a:r>
              <a:rPr lang="en-US" dirty="0" err="1"/>
              <a:t>honeylocsut</a:t>
            </a:r>
            <a:r>
              <a:rPr lang="en-US" dirty="0"/>
              <a:t> pods, mulberries, persimmon, et</a:t>
            </a:r>
          </a:p>
          <a:p>
            <a:r>
              <a:rPr lang="en-US" dirty="0"/>
              <a:t>Adapted to management = pruning, resprouting, regeneration</a:t>
            </a:r>
          </a:p>
          <a:p>
            <a:r>
              <a:rPr lang="en-US" dirty="0"/>
              <a:t>Soil benefits = nitrogen fixers, fast OM turnover</a:t>
            </a:r>
          </a:p>
          <a:p>
            <a:r>
              <a:rPr lang="en-US" dirty="0"/>
              <a:t>Timber and non-timber products = long lived trees and solid wood products are best for C capture.  Other products that have value </a:t>
            </a:r>
          </a:p>
          <a:p>
            <a:r>
              <a:rPr lang="en-US" dirty="0"/>
              <a:t>Adapted to expected changes = climatic changes, changes in livestock, changes in local site conditions</a:t>
            </a:r>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dirty="0"/>
          </a:p>
        </p:txBody>
      </p:sp>
    </p:spTree>
    <p:extLst>
      <p:ext uri="{BB962C8B-B14F-4D97-AF65-F5344CB8AC3E}">
        <p14:creationId xmlns:p14="http://schemas.microsoft.com/office/powerpoint/2010/main" val="3279774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mentioned </a:t>
            </a:r>
            <a:r>
              <a:rPr lang="en-US" dirty="0" err="1">
                <a:cs typeface="Calibri"/>
              </a:rPr>
              <a:t>privously</a:t>
            </a:r>
            <a:r>
              <a:rPr lang="en-US" dirty="0">
                <a:cs typeface="Calibri"/>
              </a:rPr>
              <a:t>, tree selection can have a significant impact on forage growth and livestock performance.  A couple of prime silvopasture trees are black walnut and </a:t>
            </a:r>
            <a:r>
              <a:rPr lang="en-US" dirty="0" err="1">
                <a:cs typeface="Calibri"/>
              </a:rPr>
              <a:t>honeylcoust</a:t>
            </a:r>
            <a:r>
              <a:rPr lang="en-US" dirty="0">
                <a:cs typeface="Calibri"/>
              </a:rPr>
              <a:t>.  Both produce a light shade.  Black walnut is valued for its timber and nuts.  </a:t>
            </a:r>
            <a:r>
              <a:rPr lang="en-US" dirty="0" err="1">
                <a:cs typeface="Calibri"/>
              </a:rPr>
              <a:t>Honeylocust</a:t>
            </a:r>
            <a:r>
              <a:rPr lang="en-US" dirty="0">
                <a:cs typeface="Calibri"/>
              </a:rPr>
              <a:t>, produced pods that can provide supplemental forage for livestock (they may need to be trained to consume the pods).  Recognize that </a:t>
            </a:r>
            <a:r>
              <a:rPr lang="en-US" dirty="0" err="1">
                <a:cs typeface="Calibri"/>
              </a:rPr>
              <a:t>honeylocust</a:t>
            </a:r>
            <a:r>
              <a:rPr lang="en-US" dirty="0">
                <a:cs typeface="Calibri"/>
              </a:rPr>
              <a:t> is typically thorny.  Thornless varieties are available as are a few selection of thornless with heavy pod production.  However, seeds from these trees may produce thorny sprouts, so this requires a high level of management.  This image is from a fairly famous study site at Virginia Tech (famous within silvopasture world).  Early results of this study showed substantially higher forage production under black walnut.  However this shifted as the trees grew larger.  Reasons are not clear, though </a:t>
            </a:r>
            <a:r>
              <a:rPr lang="en-US" dirty="0" err="1">
                <a:cs typeface="Calibri"/>
              </a:rPr>
              <a:t>honeylcoust</a:t>
            </a:r>
            <a:r>
              <a:rPr lang="en-US" dirty="0">
                <a:cs typeface="Calibri"/>
              </a:rPr>
              <a:t> is a legume and may ultimately be adding effective N to the soil for forage uptake.  Also, shade from </a:t>
            </a:r>
            <a:r>
              <a:rPr lang="en-US" dirty="0" err="1">
                <a:cs typeface="Calibri"/>
              </a:rPr>
              <a:t>honeylocust</a:t>
            </a:r>
            <a:r>
              <a:rPr lang="en-US" dirty="0">
                <a:cs typeface="Calibri"/>
              </a:rPr>
              <a:t> is somewhat lighter, promoting more forage growth.</a:t>
            </a:r>
          </a:p>
        </p:txBody>
      </p:sp>
      <p:sp>
        <p:nvSpPr>
          <p:cNvPr id="4" name="Slide Number Placeholder 3"/>
          <p:cNvSpPr>
            <a:spLocks noGrp="1"/>
          </p:cNvSpPr>
          <p:nvPr>
            <p:ph type="sldNum" sz="quarter" idx="5"/>
          </p:nvPr>
        </p:nvSpPr>
        <p:spPr/>
        <p:txBody>
          <a:bodyPr/>
          <a:lstStyle/>
          <a:p>
            <a:fld id="{7AD5234A-B81B-412E-884A-A3B6D1F1F15B}" type="slidenum">
              <a:rPr lang="en-US" smtClean="0"/>
              <a:pPr/>
              <a:t>28</a:t>
            </a:fld>
            <a:endParaRPr lang="en-US"/>
          </a:p>
        </p:txBody>
      </p:sp>
    </p:spTree>
    <p:extLst>
      <p:ext uri="{BB962C8B-B14F-4D97-AF65-F5344CB8AC3E}">
        <p14:creationId xmlns:p14="http://schemas.microsoft.com/office/powerpoint/2010/main" val="7355995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Forage selection is a very important decisions in silvopasture design.  In general, cool season </a:t>
            </a:r>
            <a:r>
              <a:rPr lang="en-US" dirty="0" err="1"/>
              <a:t>spp</a:t>
            </a:r>
            <a:r>
              <a:rPr lang="en-US" dirty="0"/>
              <a:t> are better adapted to shade than warm season forages.  </a:t>
            </a:r>
          </a:p>
          <a:p>
            <a:endParaRPr lang="en-US" dirty="0"/>
          </a:p>
          <a:p>
            <a:r>
              <a:rPr lang="en-US" dirty="0"/>
              <a:t>Adapted to shade = threshold values.  Beyond these values (heavier shade), forage production continues, but declines rapidly.  However, depending on management objectives, some </a:t>
            </a:r>
            <a:r>
              <a:rPr lang="en-US" dirty="0" err="1"/>
              <a:t>avaialility</a:t>
            </a:r>
            <a:r>
              <a:rPr lang="en-US" dirty="0"/>
              <a:t> of deeper shade may be desirable.  </a:t>
            </a:r>
          </a:p>
          <a:p>
            <a:endParaRPr lang="en-US" dirty="0"/>
          </a:p>
          <a:p>
            <a:r>
              <a:rPr lang="en-US" dirty="0"/>
              <a:t>Over time, trees grow larger and shade may increase.  Thinning and pruning trees can offset this process.  Over time, it may be necessary to shift forage species or shift towards another management objective, such as timber.  Or, it may be time to cut the trees and reset the system.</a:t>
            </a:r>
          </a:p>
        </p:txBody>
      </p:sp>
      <p:sp>
        <p:nvSpPr>
          <p:cNvPr id="4" name="Slide Number Placeholder 3"/>
          <p:cNvSpPr>
            <a:spLocks noGrp="1"/>
          </p:cNvSpPr>
          <p:nvPr>
            <p:ph type="sldNum" sz="quarter" idx="5"/>
          </p:nvPr>
        </p:nvSpPr>
        <p:spPr/>
        <p:txBody>
          <a:bodyPr/>
          <a:lstStyle/>
          <a:p>
            <a:fld id="{826BD091-4092-4F28-8EE7-CA2A94FFB267}" type="slidenum">
              <a:rPr lang="en-US" smtClean="0"/>
              <a:t>29</a:t>
            </a:fld>
            <a:endParaRPr lang="en-US" dirty="0"/>
          </a:p>
        </p:txBody>
      </p:sp>
    </p:spTree>
    <p:extLst>
      <p:ext uri="{BB962C8B-B14F-4D97-AF65-F5344CB8AC3E}">
        <p14:creationId xmlns:p14="http://schemas.microsoft.com/office/powerpoint/2010/main" val="50513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learn about silvopasture, we need to have an understanding of what agroforestry is…because silvopasture is an agroforestry practice.  The definition here is from the USDA Agroforestry Strategic Framework, and is what we can hang our hats on at NRCS.  Note the two words that are underlined; intentional and integrated.  These are very important criteria to recognize when describing and managing agroforestry systems.  </a:t>
            </a:r>
          </a:p>
          <a:p>
            <a:endParaRPr lang="en-US" dirty="0"/>
          </a:p>
          <a:p>
            <a:r>
              <a:rPr lang="en-US" dirty="0"/>
              <a:t>“Working trees for Agriculture and People” is another way to think about agroforestry.  Think of it as trees integrated into agricultural systems for a purpose that contributes to the ag operation. </a:t>
            </a:r>
          </a:p>
          <a:p>
            <a:r>
              <a:rPr lang="en-US" dirty="0"/>
              <a:t>  </a:t>
            </a:r>
          </a:p>
          <a:p>
            <a:endParaRPr lang="en-US" dirty="0"/>
          </a:p>
          <a:p>
            <a:endParaRPr lang="en-US" dirty="0"/>
          </a:p>
          <a:p>
            <a:r>
              <a:rPr lang="en-US" dirty="0"/>
              <a:t>Other Defs – not included in presentation</a:t>
            </a:r>
          </a:p>
          <a:p>
            <a:r>
              <a:rPr lang="en-US" dirty="0"/>
              <a:t>Agroforestry is a management system that combines agriculture and trees to address conservation needs and build more profitable and weather-resilient farms, ranches and communities (National Agroforestry Center https://www.fs.usda.gov/nac).  </a:t>
            </a:r>
          </a:p>
          <a:p>
            <a:r>
              <a:rPr lang="en-US" dirty="0"/>
              <a:t>NCA5 definition - Collective name for land-use systems and technologies where woody perennials (trees, shrubs, palms, bamboos, etc.) are deliberately used on the same land-management units as agricultural crops and/or animals in some form of spatial arrangement or temporal sequence. In agroforestry systems, there are both ecological and economic interactions between the different components. Agroforestry can also be defined as a dynamic, ecologically based, natural resource management system that, through the integration of trees on farms and in the agricultural landscape, diversifies and sustains production to increase social, economic, and environmental benefits for land users.7</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dirty="0"/>
          </a:p>
        </p:txBody>
      </p:sp>
    </p:spTree>
    <p:extLst>
      <p:ext uri="{BB962C8B-B14F-4D97-AF65-F5344CB8AC3E}">
        <p14:creationId xmlns:p14="http://schemas.microsoft.com/office/powerpoint/2010/main" val="773518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dig further into warm season vs cool season…this graph charts photosynthetically active radiation (PAR) on the X axis vs net photosynthesis on the Y axis.  In other words, light vs vegetative growth.  The straight line shows results for corn which is a warm season or C4 plant.  The curved line shows results for cotton, a C3 plant.  Cool season forages are C3 plants.  If you have forgotten plant physiology, C3 and C4 are the differently photosynthetic pathways that warm season vs cool season plants use.  What the chart shows us is that corn (representing a warm season forage) will continue to grow more vegetative matter as light continues to increase.  On the other hand, cotton (representing a cool season forage) hits a point where it is maxed out on light.  It can’t grow any more vegetatively, no matter how much light is available.  </a:t>
            </a:r>
          </a:p>
          <a:p>
            <a:endParaRPr lang="en-US" dirty="0"/>
          </a:p>
          <a:p>
            <a:r>
              <a:rPr lang="en-US" dirty="0"/>
              <a:t>In summary, this is why cool season forages are well suited for silvopasture systems; they can grow in some level of shade.  Warm season forages are less adapted to silvopasture systems, though they can work with good planning.    </a:t>
            </a:r>
          </a:p>
        </p:txBody>
      </p:sp>
      <p:sp>
        <p:nvSpPr>
          <p:cNvPr id="4" name="Slide Number Placeholder 3"/>
          <p:cNvSpPr>
            <a:spLocks noGrp="1"/>
          </p:cNvSpPr>
          <p:nvPr>
            <p:ph type="sldNum" sz="quarter" idx="5"/>
          </p:nvPr>
        </p:nvSpPr>
        <p:spPr/>
        <p:txBody>
          <a:bodyPr/>
          <a:lstStyle/>
          <a:p>
            <a:fld id="{826BD091-4092-4F28-8EE7-CA2A94FFB267}" type="slidenum">
              <a:rPr lang="en-US" smtClean="0"/>
              <a:t>30</a:t>
            </a:fld>
            <a:endParaRPr lang="en-US"/>
          </a:p>
        </p:txBody>
      </p:sp>
    </p:spTree>
    <p:extLst>
      <p:ext uri="{BB962C8B-B14F-4D97-AF65-F5344CB8AC3E}">
        <p14:creationId xmlns:p14="http://schemas.microsoft.com/office/powerpoint/2010/main" val="3099411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the relative shade tolerance of a variety of plants under 50% shade.  Note that these are not absolute values but instead show shade tolerance relative to other species in the study, and this is just a sample of species from this study.  The point is to demonstrate the range in relative adaptability to shade.  See that switchgrass and Indian grass are at the top, indicating they are less tolerant than the other </a:t>
            </a:r>
            <a:r>
              <a:rPr lang="en-US" dirty="0" err="1"/>
              <a:t>spp</a:t>
            </a:r>
            <a:r>
              <a:rPr lang="en-US" dirty="0"/>
              <a:t> shown.  Eastern </a:t>
            </a:r>
            <a:r>
              <a:rPr lang="en-US" dirty="0" err="1"/>
              <a:t>gama</a:t>
            </a:r>
            <a:r>
              <a:rPr lang="en-US" dirty="0"/>
              <a:t> grass is a bit of an outlier since it is a warm season plant.  </a:t>
            </a:r>
          </a:p>
          <a:p>
            <a:endParaRPr lang="en-US" dirty="0"/>
          </a:p>
          <a:p>
            <a:r>
              <a:rPr lang="en-US" dirty="0"/>
              <a:t>These Data were compiled from multiple studies with forages grown in controlled shade environments, mostly in pots.  Each study compared production in shade to production in full sun and expressed those differences as percentages of production in full sun.  Each bar represents relative shade tolerance indicating difference in yield in shade vs full sun.  Lower values indicate greater difference between shade and full sun production.  Higher values indicate lower difference between shade and full sun production.  Using these relative values allows us to compare these differences between species and “ranking” as a percentile (percentile describes how each value compares to others). summary compares these results in relation to each other for each species, only showing their relative tolerance/intolerance when compared to other forages.  Data summarized from </a:t>
            </a:r>
          </a:p>
          <a:p>
            <a:r>
              <a:rPr lang="en-US" dirty="0"/>
              <a:t>Ranking the Shade Tolerance of Forty-five Candidate Groundcovers for Agroforestry Plantings By J. W. Van Sambeek1 , N. E. Navarrete-Tindall2 , H. E. Garrett3 , C.-H. Lin3 , R L. McGraw4 , and D. C. Wallace5 1Research Plant Physiologist, North Central Research Station, 202 Natural Resource Building; 2 Senior Research Scientist, Plant Sciences Division, 203 Gentry Hall; 3 Professor and Research Assistant Professor, respectively, UMC Center for Agroforestry, 203 Natural Resource Building; 4Associate Professor, Department of Agronomy, 208 Waters Hall, University of Missouri, Columbia, MO 65211; and 5NRCS State Forester, Natural Resource Conservation Service, 601 Business Loop 70W, Suite 270, Columbia, MO 65203. </a:t>
            </a:r>
          </a:p>
        </p:txBody>
      </p:sp>
      <p:sp>
        <p:nvSpPr>
          <p:cNvPr id="4" name="Slide Number Placeholder 3"/>
          <p:cNvSpPr>
            <a:spLocks noGrp="1"/>
          </p:cNvSpPr>
          <p:nvPr>
            <p:ph type="sldNum" sz="quarter" idx="5"/>
          </p:nvPr>
        </p:nvSpPr>
        <p:spPr/>
        <p:txBody>
          <a:bodyPr/>
          <a:lstStyle/>
          <a:p>
            <a:fld id="{826BD091-4092-4F28-8EE7-CA2A94FFB267}" type="slidenum">
              <a:rPr lang="en-US" smtClean="0"/>
              <a:t>31</a:t>
            </a:fld>
            <a:endParaRPr lang="en-US" dirty="0"/>
          </a:p>
        </p:txBody>
      </p:sp>
    </p:spTree>
    <p:extLst>
      <p:ext uri="{BB962C8B-B14F-4D97-AF65-F5344CB8AC3E}">
        <p14:creationId xmlns:p14="http://schemas.microsoft.com/office/powerpoint/2010/main" val="1955598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more data, this time at the 75% relative shade tolerance level.  The curve shape is more linear and overall shade tolerance values are lower for most </a:t>
            </a:r>
            <a:r>
              <a:rPr lang="en-US" dirty="0" err="1"/>
              <a:t>spp</a:t>
            </a:r>
            <a:r>
              <a:rPr lang="en-US" dirty="0"/>
              <a:t>, compared to what was shown at 50% (just the fitment of the curve).</a:t>
            </a:r>
          </a:p>
          <a:p>
            <a:endParaRPr lang="en-US" dirty="0"/>
          </a:p>
          <a:p>
            <a:r>
              <a:rPr lang="en-US" dirty="0"/>
              <a:t>  </a:t>
            </a:r>
          </a:p>
          <a:p>
            <a:r>
              <a:rPr lang="en-US" dirty="0"/>
              <a:t>Data compiled from multiple studies with forages grown in controlled shade environments, mostly in pots.  Each study compared production in shade to production in full sun.  This summary compares these results in relation to each other for each species, only showing their relative tolerance/intolerance when compared to other forages.  Data summarized from </a:t>
            </a:r>
          </a:p>
          <a:p>
            <a:r>
              <a:rPr lang="en-US" dirty="0"/>
              <a:t>Ranking the Shade Tolerance of Forty-five Candidate Groundcovers for Agroforestry Plantings By J. W. Van Sambeek1 , N. E. Navarrete-Tindall2 , H. E. Garrett3 , C.-H. Lin3 , R L. McGraw4 , and D. C. Wallace5 1Research Plant Physiologist, North Central Research Station, 202 Natural Resource Building; 2 Senior Research Scientist, Plant Sciences Division, 203 Gentry Hall; 3 Professor and Research Assistant Professor, respectively, UMC Center for Agroforestry, 203 Natural Resource Building; 4Associate Professor, Department of Agronomy, 208 Waters Hall, University of Missouri, Columbia, MO 65211; and 5NRCS State Forester, Natural Resource Conservation Service, 601 Business Loop 70W, Suite 270, Columbia, MO 65203. </a:t>
            </a:r>
          </a:p>
        </p:txBody>
      </p:sp>
      <p:sp>
        <p:nvSpPr>
          <p:cNvPr id="4" name="Slide Number Placeholder 3"/>
          <p:cNvSpPr>
            <a:spLocks noGrp="1"/>
          </p:cNvSpPr>
          <p:nvPr>
            <p:ph type="sldNum" sz="quarter" idx="5"/>
          </p:nvPr>
        </p:nvSpPr>
        <p:spPr/>
        <p:txBody>
          <a:bodyPr/>
          <a:lstStyle/>
          <a:p>
            <a:fld id="{826BD091-4092-4F28-8EE7-CA2A94FFB267}" type="slidenum">
              <a:rPr lang="en-US" smtClean="0"/>
              <a:t>32</a:t>
            </a:fld>
            <a:endParaRPr lang="en-US" dirty="0"/>
          </a:p>
        </p:txBody>
      </p:sp>
    </p:spTree>
    <p:extLst>
      <p:ext uri="{BB962C8B-B14F-4D97-AF65-F5344CB8AC3E}">
        <p14:creationId xmlns:p14="http://schemas.microsoft.com/office/powerpoint/2010/main" val="1277994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couple other things to consider for forages…</a:t>
            </a:r>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a:p>
        </p:txBody>
      </p:sp>
    </p:spTree>
    <p:extLst>
      <p:ext uri="{BB962C8B-B14F-4D97-AF65-F5344CB8AC3E}">
        <p14:creationId xmlns:p14="http://schemas.microsoft.com/office/powerpoint/2010/main" val="17303503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overlays forage yields in a silvopasture vs traditional open pasture for cool season forages.  The yellow bump shows where open grown forage outperforms silvopasture in the spring.  Note that this is a single spike in production that can be hard to keep up with and fully utilize.  The blue areas show where silvopasture helps optimize yields and spread them more evenly over the year.  Importantly, cool season forages in silvopastures can avoid some of the “summer slump”.  Additionally, we see extended growing seasons in early spring and late fall.  Not a lot but measurable, enough to reduce a week or two of hay feeding.  This benefit to forage is all due to tree effects on the microclimate.</a:t>
            </a:r>
          </a:p>
          <a:p>
            <a:endParaRPr lang="en-US" dirty="0"/>
          </a:p>
          <a:p>
            <a:r>
              <a:rPr lang="en-US" dirty="0"/>
              <a:t>Source:  Adapted from Walters, 2011.  UM Center for Agroforestry</a:t>
            </a:r>
          </a:p>
        </p:txBody>
      </p:sp>
      <p:sp>
        <p:nvSpPr>
          <p:cNvPr id="4" name="Slide Number Placeholder 3"/>
          <p:cNvSpPr>
            <a:spLocks noGrp="1"/>
          </p:cNvSpPr>
          <p:nvPr>
            <p:ph type="sldNum" sz="quarter" idx="5"/>
          </p:nvPr>
        </p:nvSpPr>
        <p:spPr/>
        <p:txBody>
          <a:bodyPr/>
          <a:lstStyle/>
          <a:p>
            <a:fld id="{57DC1755-625D-A742-ACDB-726AD4CDF29D}" type="slidenum">
              <a:rPr lang="en-US" smtClean="0"/>
              <a:t>34</a:t>
            </a:fld>
            <a:endParaRPr lang="en-US" dirty="0"/>
          </a:p>
        </p:txBody>
      </p:sp>
    </p:spTree>
    <p:extLst>
      <p:ext uri="{BB962C8B-B14F-4D97-AF65-F5344CB8AC3E}">
        <p14:creationId xmlns:p14="http://schemas.microsoft.com/office/powerpoint/2010/main" val="1720557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compared yield (top left), crude protein (lower left), dry matter digestibility (upper right), all as a function of light transmittance (x-axis for upper right chart is same for two charts on left).  Forage was a combination of Bermuda grass and fescue.  The study shows that forage yield increased as light increased.  However, crude protein and </a:t>
            </a:r>
            <a:r>
              <a:rPr lang="en-US" dirty="0" err="1"/>
              <a:t>digestibitility</a:t>
            </a:r>
            <a:r>
              <a:rPr lang="en-US" dirty="0"/>
              <a:t> (aka, quality) decreased with light.  There are many factors to consider here, one is that the lower light levels kept the forage in a more vegetative state.  Nevertheless, the effect on quality is an important consideration.  What this means is that while we can expect higher yields in more open conditions, we can manage for better quality forage in a shade environment that is more comfortable for animals to graze in.</a:t>
            </a:r>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a:p>
        </p:txBody>
      </p:sp>
    </p:spTree>
    <p:extLst>
      <p:ext uri="{BB962C8B-B14F-4D97-AF65-F5344CB8AC3E}">
        <p14:creationId xmlns:p14="http://schemas.microsoft.com/office/powerpoint/2010/main" val="434711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talk about livestock effects.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a:p>
        </p:txBody>
      </p:sp>
    </p:spTree>
    <p:extLst>
      <p:ext uri="{BB962C8B-B14F-4D97-AF65-F5344CB8AC3E}">
        <p14:creationId xmlns:p14="http://schemas.microsoft.com/office/powerpoint/2010/main" val="4172160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 stress is a real issue and livestock are lost each year to the effects.  Its more than just being hot, there are cascading effects that impact rumen function, milk production, and fertility.  Image used with permission from Dr Ashley Conway, U of MO</a:t>
            </a:r>
          </a:p>
        </p:txBody>
      </p:sp>
      <p:sp>
        <p:nvSpPr>
          <p:cNvPr id="4" name="Slide Number Placeholder 3"/>
          <p:cNvSpPr>
            <a:spLocks noGrp="1"/>
          </p:cNvSpPr>
          <p:nvPr>
            <p:ph type="sldNum" sz="quarter" idx="5"/>
          </p:nvPr>
        </p:nvSpPr>
        <p:spPr/>
        <p:txBody>
          <a:bodyPr/>
          <a:lstStyle/>
          <a:p>
            <a:fld id="{826BD091-4092-4F28-8EE7-CA2A94FFB267}" type="slidenum">
              <a:rPr lang="en-US" smtClean="0"/>
              <a:t>37</a:t>
            </a:fld>
            <a:endParaRPr lang="en-US" dirty="0"/>
          </a:p>
        </p:txBody>
      </p:sp>
    </p:spTree>
    <p:extLst>
      <p:ext uri="{BB962C8B-B14F-4D97-AF65-F5344CB8AC3E}">
        <p14:creationId xmlns:p14="http://schemas.microsoft.com/office/powerpoint/2010/main" val="22983909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Endophyte infected fescue is present throughout the fescue belt and this further impacts livestock health.  This study done at the University of Missouri by Rob </a:t>
            </a:r>
            <a:r>
              <a:rPr lang="en-US" dirty="0" err="1">
                <a:cs typeface="Calibri"/>
              </a:rPr>
              <a:t>Kallenbach</a:t>
            </a:r>
            <a:r>
              <a:rPr lang="en-US" dirty="0">
                <a:cs typeface="Calibri"/>
              </a:rPr>
              <a:t> comparing pregnant cows on toxic and non toxic tall fescue with shade and without.  Those without shade had a much lower calving rate.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38</a:t>
            </a:fld>
            <a:endParaRPr lang="en-US" dirty="0"/>
          </a:p>
        </p:txBody>
      </p:sp>
    </p:spTree>
    <p:extLst>
      <p:ext uri="{BB962C8B-B14F-4D97-AF65-F5344CB8AC3E}">
        <p14:creationId xmlns:p14="http://schemas.microsoft.com/office/powerpoint/2010/main" val="27976783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image from pasture I showed earlier.  This was a typical August mid-afternoon with fescue a primary forage.  Note the cows in the shade.  The difference between this system and a pasture with limited shade is that these cows can find shade easily.  They are dispersed and have forage available within the shaded areas.  All good.</a:t>
            </a:r>
          </a:p>
        </p:txBody>
      </p:sp>
      <p:sp>
        <p:nvSpPr>
          <p:cNvPr id="4" name="Slide Number Placeholder 3"/>
          <p:cNvSpPr>
            <a:spLocks noGrp="1"/>
          </p:cNvSpPr>
          <p:nvPr>
            <p:ph type="sldNum" sz="quarter" idx="5"/>
          </p:nvPr>
        </p:nvSpPr>
        <p:spPr/>
        <p:txBody>
          <a:bodyPr/>
          <a:lstStyle/>
          <a:p>
            <a:fld id="{826BD091-4092-4F28-8EE7-CA2A94FFB267}" type="slidenum">
              <a:rPr lang="en-US" smtClean="0"/>
              <a:t>39</a:t>
            </a:fld>
            <a:endParaRPr lang="en-US" dirty="0"/>
          </a:p>
        </p:txBody>
      </p:sp>
    </p:spTree>
    <p:extLst>
      <p:ext uri="{BB962C8B-B14F-4D97-AF65-F5344CB8AC3E}">
        <p14:creationId xmlns:p14="http://schemas.microsoft.com/office/powerpoint/2010/main" val="421972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quickly look at a few definitions from respected groups in the world of agroforestry in the U.S.  We don’t need to read these, just recognize that while each group puts a little different spin o the definition, the take home is the same.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6683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has an impact on animal performance, from grazing efficiency to reproduction.  This study looked at the effects of shade availability on stress.  This Table show plasma cortisol level and hair cortisol level of Katahdin ewes that grazed either open pasture, black walnut silvopasture, or honey locust silvopasture treatments during the summers of 2020 and 2021.</a:t>
            </a:r>
          </a:p>
        </p:txBody>
      </p:sp>
      <p:sp>
        <p:nvSpPr>
          <p:cNvPr id="4" name="Slide Number Placeholder 3"/>
          <p:cNvSpPr>
            <a:spLocks noGrp="1"/>
          </p:cNvSpPr>
          <p:nvPr>
            <p:ph type="sldNum" sz="quarter" idx="5"/>
          </p:nvPr>
        </p:nvSpPr>
        <p:spPr/>
        <p:txBody>
          <a:bodyPr/>
          <a:lstStyle/>
          <a:p>
            <a:fld id="{826BD091-4092-4F28-8EE7-CA2A94FFB267}" type="slidenum">
              <a:rPr lang="en-US" smtClean="0"/>
              <a:t>40</a:t>
            </a:fld>
            <a:endParaRPr lang="en-US"/>
          </a:p>
        </p:txBody>
      </p:sp>
    </p:spTree>
    <p:extLst>
      <p:ext uri="{BB962C8B-B14F-4D97-AF65-F5344CB8AC3E}">
        <p14:creationId xmlns:p14="http://schemas.microsoft.com/office/powerpoint/2010/main" val="27357980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treatments.  BSP = </a:t>
            </a:r>
            <a:r>
              <a:rPr lang="en-US" dirty="0" err="1"/>
              <a:t>blackwalnut</a:t>
            </a:r>
            <a:r>
              <a:rPr lang="en-US" dirty="0"/>
              <a:t> silvopasture, HSP = </a:t>
            </a:r>
            <a:r>
              <a:rPr lang="en-US" dirty="0" err="1"/>
              <a:t>honeylocust</a:t>
            </a:r>
            <a:r>
              <a:rPr lang="en-US" dirty="0"/>
              <a:t> silvopasture, and OP = Open Pasture.  The red box shows blood cortisol levels.  On average, cortisol levels were lower in blood plasma for silvopastures, though not significantly.  However, hair cortisol levels were significantly lower in silvopastures vs open pasture.  (researchers suggests that simply taking the blood samples increased cortisol levels while collecting hair samples was less…stressful).  This tells us that animal stress levels are lower in the shade.  </a:t>
            </a:r>
          </a:p>
        </p:txBody>
      </p:sp>
      <p:sp>
        <p:nvSpPr>
          <p:cNvPr id="4" name="Slide Number Placeholder 3"/>
          <p:cNvSpPr>
            <a:spLocks noGrp="1"/>
          </p:cNvSpPr>
          <p:nvPr>
            <p:ph type="sldNum" sz="quarter" idx="5"/>
          </p:nvPr>
        </p:nvSpPr>
        <p:spPr/>
        <p:txBody>
          <a:bodyPr/>
          <a:lstStyle/>
          <a:p>
            <a:fld id="{826BD091-4092-4F28-8EE7-CA2A94FFB267}" type="slidenum">
              <a:rPr lang="en-US" smtClean="0"/>
              <a:t>41</a:t>
            </a:fld>
            <a:endParaRPr lang="en-US"/>
          </a:p>
        </p:txBody>
      </p:sp>
    </p:spTree>
    <p:extLst>
      <p:ext uri="{BB962C8B-B14F-4D97-AF65-F5344CB8AC3E}">
        <p14:creationId xmlns:p14="http://schemas.microsoft.com/office/powerpoint/2010/main" val="210141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finally consider the impacts of trees on soils (discuss)</a:t>
            </a:r>
          </a:p>
          <a:p>
            <a:endParaRPr lang="en-US" dirty="0"/>
          </a:p>
          <a:p>
            <a:r>
              <a:rPr lang="en-US" dirty="0"/>
              <a:t>Buffers temperature fluctuations</a:t>
            </a:r>
          </a:p>
          <a:p>
            <a:r>
              <a:rPr lang="en-US" dirty="0"/>
              <a:t>Reduces evaporation</a:t>
            </a:r>
          </a:p>
          <a:p>
            <a:r>
              <a:rPr lang="en-US" dirty="0"/>
              <a:t>Shades soil surface</a:t>
            </a:r>
          </a:p>
          <a:p>
            <a:r>
              <a:rPr lang="en-US" dirty="0"/>
              <a:t>Organic matter</a:t>
            </a:r>
          </a:p>
          <a:p>
            <a:r>
              <a:rPr lang="en-US" dirty="0"/>
              <a:t>Fungal activity</a:t>
            </a:r>
          </a:p>
          <a:p>
            <a:r>
              <a:rPr lang="en-US" dirty="0"/>
              <a:t>Living roots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42</a:t>
            </a:fld>
            <a:endParaRPr lang="en-US" dirty="0"/>
          </a:p>
        </p:txBody>
      </p:sp>
    </p:spTree>
    <p:extLst>
      <p:ext uri="{BB962C8B-B14F-4D97-AF65-F5344CB8AC3E}">
        <p14:creationId xmlns:p14="http://schemas.microsoft.com/office/powerpoint/2010/main" val="13120424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final note on soil impacts.  While we can do a lot of good things for soils by adding trees into pasture systems, we can also damage forest soils by converting them to silvopastures.  Some things to consider here (discuss). </a:t>
            </a:r>
          </a:p>
          <a:p>
            <a:endParaRPr lang="en-US" dirty="0"/>
          </a:p>
          <a:p>
            <a:r>
              <a:rPr lang="en-US" dirty="0"/>
              <a:t>The image shows a site that was converted from forest (top) to silvopasture (bottom).  The trees that were already present were mature to overmature.  The forest was also overstocked and contained stunted hardwood trees which typically don’t respond well to being “opened up”.  Additionally, the site prep for seeding was extensive, which ultimately compacted soil and damaged root systems.  End result is that a lot of the large hardwood trees (and some pines) are declining and </a:t>
            </a:r>
            <a:r>
              <a:rPr lang="en-US" dirty="0" err="1"/>
              <a:t>dieing</a:t>
            </a:r>
            <a:r>
              <a:rPr lang="en-US" dirty="0"/>
              <a:t>.  </a:t>
            </a:r>
          </a:p>
          <a:p>
            <a:endParaRPr lang="en-US" dirty="0"/>
          </a:p>
          <a:p>
            <a:r>
              <a:rPr lang="en-US" dirty="0"/>
              <a:t>Bottom line, it Is important to plan silvopasture on the right sights with forages and trees that are compatible and tolerant of grazing impacts.  </a:t>
            </a:r>
          </a:p>
          <a:p>
            <a:endParaRPr lang="en-US" dirty="0"/>
          </a:p>
          <a:p>
            <a:r>
              <a:rPr lang="en-US" dirty="0"/>
              <a:t>Increased compaction</a:t>
            </a:r>
          </a:p>
          <a:p>
            <a:r>
              <a:rPr lang="en-US" dirty="0"/>
              <a:t>Loss/degradation of O-horizon</a:t>
            </a:r>
          </a:p>
          <a:p>
            <a:r>
              <a:rPr lang="en-US" dirty="0"/>
              <a:t>Reduced litter cover</a:t>
            </a:r>
          </a:p>
          <a:p>
            <a:r>
              <a:rPr lang="en-US" dirty="0"/>
              <a:t>Reduced C:N</a:t>
            </a:r>
          </a:p>
          <a:p>
            <a:r>
              <a:rPr lang="en-US" dirty="0"/>
              <a:t>Change in nutrient cycling</a:t>
            </a:r>
          </a:p>
          <a:p>
            <a:r>
              <a:rPr lang="en-US" dirty="0"/>
              <a:t>Change in root composition</a:t>
            </a:r>
          </a:p>
          <a:p>
            <a:r>
              <a:rPr lang="en-US" dirty="0"/>
              <a:t>Change in microbial composition</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43</a:t>
            </a:fld>
            <a:endParaRPr lang="en-US" dirty="0"/>
          </a:p>
        </p:txBody>
      </p:sp>
    </p:spTree>
    <p:extLst>
      <p:ext uri="{BB962C8B-B14F-4D97-AF65-F5344CB8AC3E}">
        <p14:creationId xmlns:p14="http://schemas.microsoft.com/office/powerpoint/2010/main" val="17309718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some key considerations for successful silvopasture establishment.</a:t>
            </a:r>
          </a:p>
        </p:txBody>
      </p:sp>
      <p:sp>
        <p:nvSpPr>
          <p:cNvPr id="4" name="Slide Number Placeholder 3"/>
          <p:cNvSpPr>
            <a:spLocks noGrp="1"/>
          </p:cNvSpPr>
          <p:nvPr>
            <p:ph type="sldNum" sz="quarter" idx="5"/>
          </p:nvPr>
        </p:nvSpPr>
        <p:spPr/>
        <p:txBody>
          <a:bodyPr/>
          <a:lstStyle/>
          <a:p>
            <a:fld id="{826BD091-4092-4F28-8EE7-CA2A94FFB267}" type="slidenum">
              <a:rPr lang="en-US" smtClean="0"/>
              <a:t>44</a:t>
            </a:fld>
            <a:endParaRPr lang="en-US"/>
          </a:p>
        </p:txBody>
      </p:sp>
    </p:spTree>
    <p:extLst>
      <p:ext uri="{BB962C8B-B14F-4D97-AF65-F5344CB8AC3E}">
        <p14:creationId xmlns:p14="http://schemas.microsoft.com/office/powerpoint/2010/main" val="2915380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consider the two main approaches to silvopasture establishment.  (read slide)</a:t>
            </a:r>
          </a:p>
        </p:txBody>
      </p:sp>
      <p:sp>
        <p:nvSpPr>
          <p:cNvPr id="4" name="Slide Number Placeholder 3"/>
          <p:cNvSpPr>
            <a:spLocks noGrp="1"/>
          </p:cNvSpPr>
          <p:nvPr>
            <p:ph type="sldNum" sz="quarter" idx="5"/>
          </p:nvPr>
        </p:nvSpPr>
        <p:spPr/>
        <p:txBody>
          <a:bodyPr/>
          <a:lstStyle/>
          <a:p>
            <a:fld id="{826BD091-4092-4F28-8EE7-CA2A94FFB267}" type="slidenum">
              <a:rPr lang="en-US" smtClean="0"/>
              <a:t>45</a:t>
            </a:fld>
            <a:endParaRPr lang="en-US"/>
          </a:p>
        </p:txBody>
      </p:sp>
    </p:spTree>
    <p:extLst>
      <p:ext uri="{BB962C8B-B14F-4D97-AF65-F5344CB8AC3E}">
        <p14:creationId xmlns:p14="http://schemas.microsoft.com/office/powerpoint/2010/main" val="12849056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looks at adding trees to pasture.  Some challenges to consider (read and discuss)</a:t>
            </a:r>
          </a:p>
        </p:txBody>
      </p:sp>
      <p:sp>
        <p:nvSpPr>
          <p:cNvPr id="4" name="Slide Number Placeholder 3"/>
          <p:cNvSpPr>
            <a:spLocks noGrp="1"/>
          </p:cNvSpPr>
          <p:nvPr>
            <p:ph type="sldNum" sz="quarter" idx="5"/>
          </p:nvPr>
        </p:nvSpPr>
        <p:spPr/>
        <p:txBody>
          <a:bodyPr/>
          <a:lstStyle/>
          <a:p>
            <a:fld id="{826BD091-4092-4F28-8EE7-CA2A94FFB267}" type="slidenum">
              <a:rPr lang="en-US" smtClean="0"/>
              <a:t>46</a:t>
            </a:fld>
            <a:endParaRPr lang="en-US"/>
          </a:p>
        </p:txBody>
      </p:sp>
    </p:spTree>
    <p:extLst>
      <p:ext uri="{BB962C8B-B14F-4D97-AF65-F5344CB8AC3E}">
        <p14:creationId xmlns:p14="http://schemas.microsoft.com/office/powerpoint/2010/main" val="20316560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Guidance for proper establishment and protection is often missing in early conversations and planning.  This is an important thing for conservation planner to recognize.  If they cannot advise on tree establishment, then they should reach out to forester for assistance.</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47</a:t>
            </a:fld>
            <a:endParaRPr lang="en-US"/>
          </a:p>
        </p:txBody>
      </p:sp>
    </p:spTree>
    <p:extLst>
      <p:ext uri="{BB962C8B-B14F-4D97-AF65-F5344CB8AC3E}">
        <p14:creationId xmlns:p14="http://schemas.microsoft.com/office/powerpoint/2010/main" val="8290278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poor planting and less-than-great planting stock.</a:t>
            </a:r>
          </a:p>
        </p:txBody>
      </p:sp>
      <p:sp>
        <p:nvSpPr>
          <p:cNvPr id="4" name="Slide Number Placeholder 3"/>
          <p:cNvSpPr>
            <a:spLocks noGrp="1"/>
          </p:cNvSpPr>
          <p:nvPr>
            <p:ph type="sldNum" sz="quarter" idx="5"/>
          </p:nvPr>
        </p:nvSpPr>
        <p:spPr/>
        <p:txBody>
          <a:bodyPr/>
          <a:lstStyle/>
          <a:p>
            <a:fld id="{826BD091-4092-4F28-8EE7-CA2A94FFB267}" type="slidenum">
              <a:rPr lang="en-US" smtClean="0"/>
              <a:t>48</a:t>
            </a:fld>
            <a:endParaRPr lang="en-US"/>
          </a:p>
        </p:txBody>
      </p:sp>
    </p:spTree>
    <p:extLst>
      <p:ext uri="{BB962C8B-B14F-4D97-AF65-F5344CB8AC3E}">
        <p14:creationId xmlns:p14="http://schemas.microsoft.com/office/powerpoint/2010/main" val="37633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Excellent planting stock.  Container trees are expensive but have many benefits:  typically will have greater survival and better early growth (though well planted bare root trees will usually catch up).  They also offer more flexibility in planting window.  Fall is best time to plant container stock, but can be done in spring and almost any time when moisture is available.  Bareroot stock are generally limited to spring planting only due to nursery production processes.</a:t>
            </a:r>
          </a:p>
        </p:txBody>
      </p:sp>
      <p:sp>
        <p:nvSpPr>
          <p:cNvPr id="4" name="Slide Number Placeholder 3"/>
          <p:cNvSpPr>
            <a:spLocks noGrp="1"/>
          </p:cNvSpPr>
          <p:nvPr>
            <p:ph type="sldNum" sz="quarter" idx="5"/>
          </p:nvPr>
        </p:nvSpPr>
        <p:spPr/>
        <p:txBody>
          <a:bodyPr/>
          <a:lstStyle/>
          <a:p>
            <a:fld id="{826BD091-4092-4F28-8EE7-CA2A94FFB267}" type="slidenum">
              <a:rPr lang="en-US" smtClean="0"/>
              <a:t>49</a:t>
            </a:fld>
            <a:endParaRPr lang="en-US" dirty="0"/>
          </a:p>
        </p:txBody>
      </p:sp>
    </p:spTree>
    <p:extLst>
      <p:ext uri="{BB962C8B-B14F-4D97-AF65-F5344CB8AC3E}">
        <p14:creationId xmlns:p14="http://schemas.microsoft.com/office/powerpoint/2010/main" val="2182393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misconceptions associated with agroforestry and it is sometimes helpful to also identify things that are NOT agroforestry.  </a:t>
            </a:r>
          </a:p>
          <a:p>
            <a:endParaRPr lang="en-US" dirty="0"/>
          </a:p>
          <a:p>
            <a:r>
              <a:rPr lang="en-US" dirty="0"/>
              <a:t>To begin with, agroforestry is not associated with conventional forestry. Agroforestry is not about managing forests as forests.  Read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5637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want to guarantee tree planting success, we need to be serious about protecting trees from livestock damage.  This starts with good grazing management but effective barriers are an important piece also.. This image shows electrified “hoops” around individual trees.</a:t>
            </a:r>
          </a:p>
        </p:txBody>
      </p:sp>
      <p:sp>
        <p:nvSpPr>
          <p:cNvPr id="4" name="Slide Number Placeholder 3"/>
          <p:cNvSpPr>
            <a:spLocks noGrp="1"/>
          </p:cNvSpPr>
          <p:nvPr>
            <p:ph type="sldNum" sz="quarter" idx="5"/>
          </p:nvPr>
        </p:nvSpPr>
        <p:spPr/>
        <p:txBody>
          <a:bodyPr/>
          <a:lstStyle/>
          <a:p>
            <a:fld id="{826BD091-4092-4F28-8EE7-CA2A94FFB267}" type="slidenum">
              <a:rPr lang="en-US" smtClean="0"/>
              <a:t>50</a:t>
            </a:fld>
            <a:endParaRPr lang="en-US"/>
          </a:p>
        </p:txBody>
      </p:sp>
    </p:spTree>
    <p:extLst>
      <p:ext uri="{BB962C8B-B14F-4D97-AF65-F5344CB8AC3E}">
        <p14:creationId xmlns:p14="http://schemas.microsoft.com/office/powerpoint/2010/main" val="24028047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on the left shows a tree “cage” which is effective against almost all livestock in almost all situations (nothing is perfect).  Image on the right shows what has become recognized as the “overpass” system.  Tree tubes are spiral wrapped with electrified </a:t>
            </a:r>
            <a:r>
              <a:rPr lang="en-US" dirty="0" err="1"/>
              <a:t>polywire</a:t>
            </a:r>
            <a:r>
              <a:rPr lang="en-US" dirty="0"/>
              <a:t> and the power is carried to the next tree by an overhead length of </a:t>
            </a:r>
            <a:r>
              <a:rPr lang="en-US" dirty="0" err="1"/>
              <a:t>polywire</a:t>
            </a:r>
            <a:r>
              <a:rPr lang="en-US" dirty="0"/>
              <a:t>.  This allows for more efficient grazing access, rather than dividing pastures up with </a:t>
            </a:r>
            <a:r>
              <a:rPr lang="en-US" dirty="0" err="1"/>
              <a:t>polywire</a:t>
            </a:r>
            <a:r>
              <a:rPr lang="en-US" dirty="0"/>
              <a:t> ran at the usual height.</a:t>
            </a:r>
          </a:p>
        </p:txBody>
      </p:sp>
      <p:sp>
        <p:nvSpPr>
          <p:cNvPr id="4" name="Slide Number Placeholder 3"/>
          <p:cNvSpPr>
            <a:spLocks noGrp="1"/>
          </p:cNvSpPr>
          <p:nvPr>
            <p:ph type="sldNum" sz="quarter" idx="5"/>
          </p:nvPr>
        </p:nvSpPr>
        <p:spPr/>
        <p:txBody>
          <a:bodyPr/>
          <a:lstStyle/>
          <a:p>
            <a:fld id="{826BD091-4092-4F28-8EE7-CA2A94FFB267}" type="slidenum">
              <a:rPr lang="en-US" smtClean="0"/>
              <a:t>51</a:t>
            </a:fld>
            <a:endParaRPr lang="en-US"/>
          </a:p>
        </p:txBody>
      </p:sp>
    </p:spTree>
    <p:extLst>
      <p:ext uri="{BB962C8B-B14F-4D97-AF65-F5344CB8AC3E}">
        <p14:creationId xmlns:p14="http://schemas.microsoft.com/office/powerpoint/2010/main" val="40553811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trees planted in blocks with grazing alleys between (grazed area is yellow; was hot and dry).  A single </a:t>
            </a:r>
            <a:r>
              <a:rPr lang="en-US" dirty="0" err="1"/>
              <a:t>polywire</a:t>
            </a:r>
            <a:r>
              <a:rPr lang="en-US" dirty="0"/>
              <a:t> around the block of trees keeps the larger cows out, while calves can enter and graze with little impact on trees.</a:t>
            </a:r>
          </a:p>
        </p:txBody>
      </p:sp>
      <p:sp>
        <p:nvSpPr>
          <p:cNvPr id="4" name="Slide Number Placeholder 3"/>
          <p:cNvSpPr>
            <a:spLocks noGrp="1"/>
          </p:cNvSpPr>
          <p:nvPr>
            <p:ph type="sldNum" sz="quarter" idx="5"/>
          </p:nvPr>
        </p:nvSpPr>
        <p:spPr/>
        <p:txBody>
          <a:bodyPr/>
          <a:lstStyle/>
          <a:p>
            <a:fld id="{826BD091-4092-4F28-8EE7-CA2A94FFB267}" type="slidenum">
              <a:rPr lang="en-US" smtClean="0"/>
              <a:t>52</a:t>
            </a:fld>
            <a:endParaRPr lang="en-US"/>
          </a:p>
        </p:txBody>
      </p:sp>
    </p:spTree>
    <p:extLst>
      <p:ext uri="{BB962C8B-B14F-4D97-AF65-F5344CB8AC3E}">
        <p14:creationId xmlns:p14="http://schemas.microsoft.com/office/powerpoint/2010/main" val="12079003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8000"/>
              </a:lnSpc>
            </a:pPr>
            <a:r>
              <a:rPr lang="en-US" sz="1200" dirty="0"/>
              <a:t>Now lets looks at thinning forested sites and adding forages.</a:t>
            </a:r>
          </a:p>
          <a:p>
            <a:pPr>
              <a:lnSpc>
                <a:spcPct val="98000"/>
              </a:lnSpc>
            </a:pPr>
            <a:endParaRPr lang="en-US" sz="1200" dirty="0"/>
          </a:p>
          <a:p>
            <a:pPr>
              <a:lnSpc>
                <a:spcPct val="98000"/>
              </a:lnSpc>
            </a:pPr>
            <a:r>
              <a:rPr lang="en-US" sz="1200" dirty="0"/>
              <a:t>Suitable site</a:t>
            </a:r>
          </a:p>
          <a:p>
            <a:pPr>
              <a:lnSpc>
                <a:spcPct val="98000"/>
              </a:lnSpc>
            </a:pPr>
            <a:r>
              <a:rPr lang="en-US" sz="1200" dirty="0"/>
              <a:t>Target canopy cover</a:t>
            </a:r>
          </a:p>
          <a:p>
            <a:pPr>
              <a:lnSpc>
                <a:spcPct val="98000"/>
              </a:lnSpc>
            </a:pPr>
            <a:r>
              <a:rPr lang="en-US" sz="1200" dirty="0"/>
              <a:t>Suitable residual trees</a:t>
            </a:r>
          </a:p>
          <a:p>
            <a:pPr>
              <a:lnSpc>
                <a:spcPct val="98000"/>
              </a:lnSpc>
            </a:pPr>
            <a:r>
              <a:rPr lang="en-US" sz="1200" dirty="0"/>
              <a:t>Damage to residual trees </a:t>
            </a:r>
          </a:p>
          <a:p>
            <a:pPr>
              <a:lnSpc>
                <a:spcPct val="98000"/>
              </a:lnSpc>
            </a:pPr>
            <a:r>
              <a:rPr lang="en-US" sz="1200" dirty="0"/>
              <a:t>Woody debris &amp; stumps</a:t>
            </a:r>
          </a:p>
          <a:p>
            <a:pPr>
              <a:lnSpc>
                <a:spcPct val="98000"/>
              </a:lnSpc>
            </a:pPr>
            <a:r>
              <a:rPr lang="en-US" sz="1200" dirty="0"/>
              <a:t>Compatible forage</a:t>
            </a:r>
          </a:p>
          <a:p>
            <a:pPr>
              <a:lnSpc>
                <a:spcPct val="98000"/>
              </a:lnSpc>
            </a:pPr>
            <a:r>
              <a:rPr lang="en-US" sz="1200" dirty="0"/>
              <a:t>Invasive species control</a:t>
            </a:r>
          </a:p>
          <a:p>
            <a:pPr>
              <a:lnSpc>
                <a:spcPct val="98000"/>
              </a:lnSpc>
            </a:pPr>
            <a:r>
              <a:rPr lang="en-US" sz="1200" dirty="0"/>
              <a:t>Planning for regeneration (establishing or controlling!)</a:t>
            </a:r>
          </a:p>
          <a:p>
            <a:pPr>
              <a:lnSpc>
                <a:spcPct val="98000"/>
              </a:lnSpc>
            </a:pPr>
            <a:r>
              <a:rPr lang="en-US" sz="1200" dirty="0"/>
              <a:t>Infrastructure</a:t>
            </a:r>
          </a:p>
          <a:p>
            <a:pPr>
              <a:lnSpc>
                <a:spcPct val="98000"/>
              </a:lnSpc>
            </a:pPr>
            <a:r>
              <a:rPr lang="en-US" sz="1200" dirty="0"/>
              <a:t>Compaction</a:t>
            </a:r>
          </a:p>
          <a:p>
            <a:pPr>
              <a:lnSpc>
                <a:spcPct val="98000"/>
              </a:lnSpc>
            </a:pPr>
            <a:r>
              <a:rPr lang="en-US" sz="1200" dirty="0"/>
              <a:t>Impacts on soil organisms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53</a:t>
            </a:fld>
            <a:endParaRPr lang="en-US" dirty="0"/>
          </a:p>
        </p:txBody>
      </p:sp>
    </p:spTree>
    <p:extLst>
      <p:ext uri="{BB962C8B-B14F-4D97-AF65-F5344CB8AC3E}">
        <p14:creationId xmlns:p14="http://schemas.microsoft.com/office/powerpoint/2010/main" val="13713354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Conditions will vary but tree thinning will generate a lot of material to treat and remove.  Prepping the site for seeding can be a challenge.</a:t>
            </a:r>
          </a:p>
        </p:txBody>
      </p:sp>
      <p:sp>
        <p:nvSpPr>
          <p:cNvPr id="4" name="Slide Number Placeholder 3"/>
          <p:cNvSpPr>
            <a:spLocks noGrp="1"/>
          </p:cNvSpPr>
          <p:nvPr>
            <p:ph type="sldNum" sz="quarter" idx="5"/>
          </p:nvPr>
        </p:nvSpPr>
        <p:spPr/>
        <p:txBody>
          <a:bodyPr/>
          <a:lstStyle/>
          <a:p>
            <a:fld id="{826BD091-4092-4F28-8EE7-CA2A94FFB267}" type="slidenum">
              <a:rPr lang="en-US" smtClean="0"/>
              <a:t>54</a:t>
            </a:fld>
            <a:endParaRPr lang="en-US"/>
          </a:p>
        </p:txBody>
      </p:sp>
    </p:spTree>
    <p:extLst>
      <p:ext uri="{BB962C8B-B14F-4D97-AF65-F5344CB8AC3E}">
        <p14:creationId xmlns:p14="http://schemas.microsoft.com/office/powerpoint/2010/main" val="11449375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instance, the landowner cleared trees from a 50’-wide </a:t>
            </a:r>
            <a:r>
              <a:rPr lang="en-US" dirty="0" err="1"/>
              <a:t>alley,</a:t>
            </a:r>
            <a:r>
              <a:rPr lang="en-US" dirty="0"/>
              <a:t> they kept 50 of trees, then another 50’ </a:t>
            </a:r>
            <a:r>
              <a:rPr lang="en-US" dirty="0" err="1"/>
              <a:t>alley,</a:t>
            </a:r>
            <a:r>
              <a:rPr lang="en-US" dirty="0"/>
              <a:t> and continued that process throughout the stand.  Note that this switchgrass, a </a:t>
            </a:r>
            <a:r>
              <a:rPr lang="en-US" dirty="0" err="1"/>
              <a:t>warmseason</a:t>
            </a:r>
            <a:r>
              <a:rPr lang="en-US" dirty="0"/>
              <a:t> forage.  It was selected here due to lower cost of establishment compared to prepping low pH, low fertility soils for cool season forage.</a:t>
            </a:r>
          </a:p>
        </p:txBody>
      </p:sp>
      <p:sp>
        <p:nvSpPr>
          <p:cNvPr id="4" name="Slide Number Placeholder 3"/>
          <p:cNvSpPr>
            <a:spLocks noGrp="1"/>
          </p:cNvSpPr>
          <p:nvPr>
            <p:ph type="sldNum" sz="quarter" idx="5"/>
          </p:nvPr>
        </p:nvSpPr>
        <p:spPr/>
        <p:txBody>
          <a:bodyPr/>
          <a:lstStyle/>
          <a:p>
            <a:fld id="{826BD091-4092-4F28-8EE7-CA2A94FFB267}" type="slidenum">
              <a:rPr lang="en-US" smtClean="0"/>
              <a:t>55</a:t>
            </a:fld>
            <a:endParaRPr lang="en-US"/>
          </a:p>
        </p:txBody>
      </p:sp>
    </p:spTree>
    <p:extLst>
      <p:ext uri="{BB962C8B-B14F-4D97-AF65-F5344CB8AC3E}">
        <p14:creationId xmlns:p14="http://schemas.microsoft.com/office/powerpoint/2010/main" val="33292035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images show a silvopasture system in Georgia.  Here, cattle are grazing in thinned loblolly pine plantations where forages have been established.  Notice the light and relatively even distribution of shade shown on the ground.  Image on the left also points out placement of water tank.  Laying out infrastructure in an established forest site takes additional planning.</a:t>
            </a:r>
          </a:p>
          <a:p>
            <a:endParaRPr lang="en-US" dirty="0"/>
          </a:p>
          <a:p>
            <a:r>
              <a:rPr lang="en-US" dirty="0"/>
              <a:t>Silvopasture in GA, Michael Sampson and Philip Brown</a:t>
            </a:r>
          </a:p>
        </p:txBody>
      </p:sp>
      <p:sp>
        <p:nvSpPr>
          <p:cNvPr id="4" name="Slide Number Placeholder 3"/>
          <p:cNvSpPr>
            <a:spLocks noGrp="1"/>
          </p:cNvSpPr>
          <p:nvPr>
            <p:ph type="sldNum" sz="quarter" idx="5"/>
          </p:nvPr>
        </p:nvSpPr>
        <p:spPr/>
        <p:txBody>
          <a:bodyPr/>
          <a:lstStyle/>
          <a:p>
            <a:fld id="{826BD091-4092-4F28-8EE7-CA2A94FFB267}" type="slidenum">
              <a:rPr lang="en-US" smtClean="0"/>
              <a:t>56</a:t>
            </a:fld>
            <a:endParaRPr lang="en-US" dirty="0"/>
          </a:p>
        </p:txBody>
      </p:sp>
    </p:spTree>
    <p:extLst>
      <p:ext uri="{BB962C8B-B14F-4D97-AF65-F5344CB8AC3E}">
        <p14:creationId xmlns:p14="http://schemas.microsoft.com/office/powerpoint/2010/main" val="25423045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good examples of silvopasture in the Pacific Northwest.  These are natural stands that have been managed to provide adequate sunlight for forage growth and prescribed grazing is used to manage forage availability.  This is blurs the line with a range system; main difference here was presence of some introduced forages.</a:t>
            </a:r>
          </a:p>
          <a:p>
            <a:endParaRPr lang="en-US" dirty="0"/>
          </a:p>
          <a:p>
            <a:r>
              <a:rPr lang="en-US" dirty="0"/>
              <a:t>Mark Batchelor, NAC.</a:t>
            </a:r>
          </a:p>
        </p:txBody>
      </p:sp>
      <p:sp>
        <p:nvSpPr>
          <p:cNvPr id="4" name="Slide Number Placeholder 3"/>
          <p:cNvSpPr>
            <a:spLocks noGrp="1"/>
          </p:cNvSpPr>
          <p:nvPr>
            <p:ph type="sldNum" sz="quarter" idx="5"/>
          </p:nvPr>
        </p:nvSpPr>
        <p:spPr/>
        <p:txBody>
          <a:bodyPr/>
          <a:lstStyle/>
          <a:p>
            <a:fld id="{826BD091-4092-4F28-8EE7-CA2A94FFB267}" type="slidenum">
              <a:rPr lang="en-US" smtClean="0"/>
              <a:t>57</a:t>
            </a:fld>
            <a:endParaRPr lang="en-US" dirty="0"/>
          </a:p>
        </p:txBody>
      </p:sp>
    </p:spTree>
    <p:extLst>
      <p:ext uri="{BB962C8B-B14F-4D97-AF65-F5344CB8AC3E}">
        <p14:creationId xmlns:p14="http://schemas.microsoft.com/office/powerpoint/2010/main" val="20965162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Hardwood systems can be more difficult to manage for silvopasture, depending on species and site.  However, this system in NY is functioning at a high level and combines cool season forages with black walnut and black locust trees.  In this case the understory was a mix of non-native and other undesirable woody vegetation and the silvopasture has improved residual tree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58</a:t>
            </a:fld>
            <a:endParaRPr lang="en-US"/>
          </a:p>
        </p:txBody>
      </p:sp>
    </p:spTree>
    <p:extLst>
      <p:ext uri="{BB962C8B-B14F-4D97-AF65-F5344CB8AC3E}">
        <p14:creationId xmlns:p14="http://schemas.microsoft.com/office/powerpoint/2010/main" val="28952479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discussed earlier, converting other hardwood forest types can be challenging.  Both images show mature oak forests or woodlands that were thinned for silvopasture establishment.  Image in the upper left was recently established and time will tell the impacts (this is a research site and impact on mature hardwoods is a study objective).  Image on the right was used earlier to show effect of converting mature forest; again, mature, suppressed (from overstocking) trees combined with extensive site prep have not been kind to the residual hardwood trees.  </a:t>
            </a:r>
          </a:p>
        </p:txBody>
      </p:sp>
      <p:sp>
        <p:nvSpPr>
          <p:cNvPr id="4" name="Slide Number Placeholder 3"/>
          <p:cNvSpPr>
            <a:spLocks noGrp="1"/>
          </p:cNvSpPr>
          <p:nvPr>
            <p:ph type="sldNum" sz="quarter" idx="5"/>
          </p:nvPr>
        </p:nvSpPr>
        <p:spPr/>
        <p:txBody>
          <a:bodyPr/>
          <a:lstStyle/>
          <a:p>
            <a:fld id="{826BD091-4092-4F28-8EE7-CA2A94FFB267}" type="slidenum">
              <a:rPr lang="en-US" smtClean="0"/>
              <a:t>59</a:t>
            </a:fld>
            <a:endParaRPr lang="en-US"/>
          </a:p>
        </p:txBody>
      </p:sp>
    </p:spTree>
    <p:extLst>
      <p:ext uri="{BB962C8B-B14F-4D97-AF65-F5344CB8AC3E}">
        <p14:creationId xmlns:p14="http://schemas.microsoft.com/office/powerpoint/2010/main" val="1909498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Indigenous cultures have been practicing agroforestry for a long time and we need to expand our perceptions to understand and appreciate this.  Consider the definition of agroforestry within the context of Indigenous American’s traditional approach to woodland management.  For example, selecting for and planting desired species and using fire and other techniques to maintain them is a form of forest farming.  Similar instances exist worldwide with indigenous cultures and other forms of pre-industrial agriculture.  </a:t>
            </a:r>
          </a:p>
          <a:p>
            <a:endParaRPr lang="en-US" dirty="0"/>
          </a:p>
          <a:p>
            <a:r>
              <a:rPr lang="en-US" dirty="0"/>
              <a:t>Not a single practice – this misconception seems to be place-based.  My early education and experience with agroforestry is in the Midwest where alley cropping with black walnut was a big deal.  As a result, many folks from that region and time think of agroforestry as alley cropping only.</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0655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scenarios to consider include using livestock as a means to manage vegetation in orchard systems. (pecans in lower left, fruit orchard in upper right).</a:t>
            </a:r>
          </a:p>
        </p:txBody>
      </p:sp>
      <p:sp>
        <p:nvSpPr>
          <p:cNvPr id="4" name="Slide Number Placeholder 3"/>
          <p:cNvSpPr>
            <a:spLocks noGrp="1"/>
          </p:cNvSpPr>
          <p:nvPr>
            <p:ph type="sldNum" sz="quarter" idx="5"/>
          </p:nvPr>
        </p:nvSpPr>
        <p:spPr/>
        <p:txBody>
          <a:bodyPr/>
          <a:lstStyle/>
          <a:p>
            <a:fld id="{826BD091-4092-4F28-8EE7-CA2A94FFB267}" type="slidenum">
              <a:rPr lang="en-US" smtClean="0"/>
              <a:t>60</a:t>
            </a:fld>
            <a:endParaRPr lang="en-US"/>
          </a:p>
        </p:txBody>
      </p:sp>
    </p:spTree>
    <p:extLst>
      <p:ext uri="{BB962C8B-B14F-4D97-AF65-F5344CB8AC3E}">
        <p14:creationId xmlns:p14="http://schemas.microsoft.com/office/powerpoint/2010/main" val="11177890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stand of eastern redcedars that were thinned over time.  This was an old pasture that had become choked with cedar trees, reducing forage availability.  Rather than removing all of the trees though, the landowner thinned them out, and retained some for shade.  Note that the trees have also been pruned to allow grazing access and shade access!  How many overgrown pastures have you seen that could be easily converted into silvopastures like this!</a:t>
            </a:r>
          </a:p>
        </p:txBody>
      </p:sp>
      <p:sp>
        <p:nvSpPr>
          <p:cNvPr id="4" name="Slide Number Placeholder 3"/>
          <p:cNvSpPr>
            <a:spLocks noGrp="1"/>
          </p:cNvSpPr>
          <p:nvPr>
            <p:ph type="sldNum" sz="quarter" idx="5"/>
          </p:nvPr>
        </p:nvSpPr>
        <p:spPr/>
        <p:txBody>
          <a:bodyPr/>
          <a:lstStyle/>
          <a:p>
            <a:fld id="{826BD091-4092-4F28-8EE7-CA2A94FFB267}" type="slidenum">
              <a:rPr lang="en-US" smtClean="0"/>
              <a:t>61</a:t>
            </a:fld>
            <a:endParaRPr lang="en-US"/>
          </a:p>
        </p:txBody>
      </p:sp>
    </p:spTree>
    <p:extLst>
      <p:ext uri="{BB962C8B-B14F-4D97-AF65-F5344CB8AC3E}">
        <p14:creationId xmlns:p14="http://schemas.microsoft.com/office/powerpoint/2010/main" val="2809758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NRCS recognizes five agroforestry practices.  </a:t>
            </a:r>
          </a:p>
          <a:p>
            <a:endParaRPr lang="en-US" dirty="0"/>
          </a:p>
          <a:p>
            <a:r>
              <a:rPr lang="en-US" dirty="0"/>
              <a:t>However, Agroforestry is not necessarily limited to our 5 practices either.  We recognize these practices specifically because of their purposeful and unique designs.  However, we can often achieve similar objectives through other practices such as tree establishment or tree thinning.</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dirty="0"/>
          </a:p>
        </p:txBody>
      </p:sp>
    </p:spTree>
    <p:extLst>
      <p:ext uri="{BB962C8B-B14F-4D97-AF65-F5344CB8AC3E}">
        <p14:creationId xmlns:p14="http://schemas.microsoft.com/office/powerpoint/2010/main" val="428673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now that we have an understanding of agroforestry, lets dig in and define silvopasture.  </a:t>
            </a:r>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2922075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lets start with understanding what silvopasture is not.  These images are good examples of NOT silvopasture.</a:t>
            </a:r>
          </a:p>
          <a:p>
            <a:endParaRPr lang="en-US" dirty="0"/>
          </a:p>
          <a:p>
            <a:r>
              <a:rPr lang="en-US" dirty="0"/>
              <a:t>On the left, we see a group of cattle loafing under a single tree.  The ground is bare under the tree and we can assume compaction is high, which will negatively affect tree growth.  Also, nutrients are concentrated in this one area.  More trees spread out in this pasture would alleviate this condition.</a:t>
            </a:r>
          </a:p>
          <a:p>
            <a:endParaRPr lang="en-US" dirty="0"/>
          </a:p>
          <a:p>
            <a:r>
              <a:rPr lang="en-US" dirty="0"/>
              <a:t>On the right, the cow has plenty of shelter but essentially no forage, so feed and forage balance is a limiting factor.  If this area is being managed as forest, then the presence of livestock are detrimental to seedling regeneration and there may be impacts to soil health also.  </a:t>
            </a:r>
          </a:p>
          <a:p>
            <a:endParaRPr lang="en-US" dirty="0"/>
          </a:p>
          <a:p>
            <a:r>
              <a:rPr lang="en-US" dirty="0"/>
              <a:t>These two images are not silvopasture because the trees, forages, and livestock are not intentionally integrated into a sustainable system that benefits each component.</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dirty="0"/>
          </a:p>
        </p:txBody>
      </p:sp>
    </p:spTree>
    <p:extLst>
      <p:ext uri="{BB962C8B-B14F-4D97-AF65-F5344CB8AC3E}">
        <p14:creationId xmlns:p14="http://schemas.microsoft.com/office/powerpoint/2010/main" val="3001138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007887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D53E4-814D-0E3F-8122-D1403100CD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5F3AFA-3644-CB67-2BF5-5A5FF90B4D48}"/>
              </a:ext>
            </a:extLst>
          </p:cNvPr>
          <p:cNvSpPr>
            <a:spLocks noGrp="1"/>
          </p:cNvSpPr>
          <p:nvPr>
            <p:ph type="dt" sz="half" idx="10"/>
          </p:nvPr>
        </p:nvSpPr>
        <p:spPr/>
        <p:txBody>
          <a:bodyPr/>
          <a:lstStyle/>
          <a:p>
            <a:fld id="{66B7269C-F7F3-481E-89CC-D163D00B8086}" type="datetimeFigureOut">
              <a:rPr lang="en-US" smtClean="0"/>
              <a:t>9/15/2025</a:t>
            </a:fld>
            <a:endParaRPr lang="en-US"/>
          </a:p>
        </p:txBody>
      </p:sp>
      <p:sp>
        <p:nvSpPr>
          <p:cNvPr id="4" name="Footer Placeholder 3">
            <a:extLst>
              <a:ext uri="{FF2B5EF4-FFF2-40B4-BE49-F238E27FC236}">
                <a16:creationId xmlns:a16="http://schemas.microsoft.com/office/drawing/2014/main" id="{61BABEB8-6208-B831-68C5-F2E3CBD7ABA5}"/>
              </a:ext>
            </a:extLst>
          </p:cNvPr>
          <p:cNvSpPr>
            <a:spLocks noGrp="1"/>
          </p:cNvSpPr>
          <p:nvPr>
            <p:ph type="ftr" sz="quarter" idx="11"/>
          </p:nvPr>
        </p:nvSpPr>
        <p:spPr/>
        <p:txBody>
          <a:bodyPr/>
          <a:lstStyle/>
          <a:p>
            <a:r>
              <a:rPr lang="en-US"/>
              <a:t>NRCS | SHD | Planning a Cover Crop System | </a:t>
            </a:r>
          </a:p>
        </p:txBody>
      </p:sp>
      <p:sp>
        <p:nvSpPr>
          <p:cNvPr id="5" name="Slide Number Placeholder 4">
            <a:extLst>
              <a:ext uri="{FF2B5EF4-FFF2-40B4-BE49-F238E27FC236}">
                <a16:creationId xmlns:a16="http://schemas.microsoft.com/office/drawing/2014/main" id="{6F99B298-50ED-D2F9-6D2C-CBF47AA3E9ED}"/>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1073039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endParaRPr lang="en-US" dirty="0"/>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83652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158168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endParaRPr lang="en-US" dirty="0"/>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4984904"/>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endParaRPr lang="en-US" dirty="0"/>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767367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dirty="0"/>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dirty="0"/>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dirty="0"/>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dirty="0"/>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156758" y="5726435"/>
            <a:ext cx="5303517" cy="839833"/>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28788555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6 - Introduction to </a:t>
            </a:r>
            <a:r>
              <a:rPr lang="en-US" sz="1350"/>
              <a:t>Silvopasture</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50936" y="6569193"/>
            <a:ext cx="3906714"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Managing Pasture and </a:t>
            </a:r>
            <a:r>
              <a:rPr lang="en-US" sz="1050" b="1" kern="1200" spc="8" baseline="0" dirty="0" err="1">
                <a:solidFill>
                  <a:schemeClr val="bg1"/>
                </a:solidFill>
                <a:latin typeface="Montserrat" pitchFamily="2" charset="0"/>
                <a:ea typeface="Open Sans" panose="020B0606030504020204" pitchFamily="34" charset="0"/>
                <a:cs typeface="Open Sans" panose="020B0606030504020204" pitchFamily="34" charset="0"/>
              </a:rPr>
              <a:t>Silvopasture</a:t>
            </a: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 for Soil Health</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 id="2147483744" r:id="rId10"/>
    <p:sldLayoutId id="2147483745" r:id="rId1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28117"/>
            <a:ext cx="9142857"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5621668" y="6514440"/>
            <a:ext cx="3368131"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450"/>
              </a:spcBef>
              <a:spcAft>
                <a:spcPts val="0"/>
              </a:spcAft>
              <a:buClrTx/>
              <a:buSzTx/>
              <a:buFontTx/>
              <a:buNone/>
              <a:tabLst/>
              <a:defRPr/>
            </a:pPr>
            <a:r>
              <a:rPr kumimoji="0" lang="en-US" sz="900" b="1" i="0" u="none" strike="noStrike" kern="1200" cap="none" spc="8"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ECOLOGICAL SCIENCE DIVISION</a:t>
            </a:r>
            <a:r>
              <a:rPr kumimoji="0" lang="en-US" sz="900" b="1" i="0" u="none" strike="noStrike" kern="1200" cap="none" spc="8" normalizeH="0" baseline="0" noProof="0" dirty="0">
                <a:ln>
                  <a:noFill/>
                </a:ln>
                <a:solidFill>
                  <a:srgbClr val="FFCB0B"/>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900" b="1" i="0" u="none" strike="noStrike" kern="1200" cap="none" spc="8"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nrcs.usda.gov</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4092" y="152405"/>
            <a:ext cx="2262392" cy="287769"/>
          </a:xfrm>
          <a:prstGeom prst="rect">
            <a:avLst/>
          </a:prstGeom>
        </p:spPr>
      </p:pic>
      <p:sp>
        <p:nvSpPr>
          <p:cNvPr id="3" name="FSA|NRCS|RMA|BC">
            <a:extLst>
              <a:ext uri="{FF2B5EF4-FFF2-40B4-BE49-F238E27FC236}">
                <a16:creationId xmlns:a16="http://schemas.microsoft.com/office/drawing/2014/main" id="{64044178-E33B-E46C-8C0E-736ED65ED2D5}"/>
              </a:ext>
            </a:extLst>
          </p:cNvPr>
          <p:cNvSpPr txBox="1"/>
          <p:nvPr userDrawn="1"/>
        </p:nvSpPr>
        <p:spPr>
          <a:xfrm>
            <a:off x="217617" y="6503954"/>
            <a:ext cx="3368131"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AGROFORESTRY</a:t>
            </a:r>
          </a:p>
        </p:txBody>
      </p:sp>
    </p:spTree>
    <p:extLst>
      <p:ext uri="{BB962C8B-B14F-4D97-AF65-F5344CB8AC3E}">
        <p14:creationId xmlns:p14="http://schemas.microsoft.com/office/powerpoint/2010/main" val="72565857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96">
          <p15:clr>
            <a:srgbClr val="F26B43"/>
          </p15:clr>
        </p15:guide>
        <p15:guide id="4" orient="horz" pos="4224">
          <p15:clr>
            <a:srgbClr val="F26B43"/>
          </p15:clr>
        </p15:guide>
        <p15:guide id="5" pos="384">
          <p15:clr>
            <a:srgbClr val="F26B43"/>
          </p15:clr>
        </p15:guide>
        <p15:guide id="6" orient="horz" pos="768">
          <p15:clr>
            <a:srgbClr val="F26B43"/>
          </p15:clr>
        </p15:guide>
        <p15:guide id="7" pos="7296">
          <p15:clr>
            <a:srgbClr val="F26B43"/>
          </p15:clr>
        </p15:guide>
        <p15:guide id="8" orient="horz" pos="3672">
          <p15:clr>
            <a:srgbClr val="F26B43"/>
          </p15:clr>
        </p15:guide>
        <p15:guide id="9" orient="horz" pos="576">
          <p15:clr>
            <a:srgbClr val="F26B43"/>
          </p15:clr>
        </p15:guide>
        <p15:guide id="10" orient="horz" pos="3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www.fs.usda.gov/nac/assets/documents/agroforestrynotes/an46si09.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1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30.png"/><Relationship Id="rId4" Type="http://schemas.openxmlformats.org/officeDocument/2006/relationships/customXml" Target="../ink/ink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3.xml"/><Relationship Id="rId1" Type="http://schemas.openxmlformats.org/officeDocument/2006/relationships/slideLayout" Target="../slideLayouts/slideLayout10.xml"/><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10.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8.xml"/><Relationship Id="rId1" Type="http://schemas.openxmlformats.org/officeDocument/2006/relationships/slideLayout" Target="../slideLayouts/slideLayout10.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6.xml"/><Relationship Id="rId1" Type="http://schemas.openxmlformats.org/officeDocument/2006/relationships/slideLayout" Target="../slideLayouts/slideLayout10.xml"/><Relationship Id="rId5" Type="http://schemas.openxmlformats.org/officeDocument/2006/relationships/image" Target="../media/image76.jpeg"/><Relationship Id="rId4" Type="http://schemas.openxmlformats.org/officeDocument/2006/relationships/image" Target="../media/image75.jpeg"/></Relationships>
</file>

<file path=ppt/slides/_rels/slide5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E119301-3392-79A1-6B77-ED352F18A418}"/>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1792033"/>
            <a:ext cx="4524375" cy="3084909"/>
          </a:xfrm>
        </p:spPr>
      </p:pic>
      <p:pic>
        <p:nvPicPr>
          <p:cNvPr id="13" name="Picture Placeholder 12">
            <a:extLst>
              <a:ext uri="{FF2B5EF4-FFF2-40B4-BE49-F238E27FC236}">
                <a16:creationId xmlns:a16="http://schemas.microsoft.com/office/drawing/2014/main" id="{64390184-7C55-0EB5-50F8-92E6EDE4AE49}"/>
              </a:ext>
              <a:ext uri="{C183D7F6-B498-43B3-948B-1728B52AA6E4}">
                <adec:decorative xmlns:adec="http://schemas.microsoft.com/office/drawing/2017/decorative" val="1"/>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p:pic>
      <p:pic>
        <p:nvPicPr>
          <p:cNvPr id="11" name="Picture Placeholder 10">
            <a:extLst>
              <a:ext uri="{FF2B5EF4-FFF2-40B4-BE49-F238E27FC236}">
                <a16:creationId xmlns:a16="http://schemas.microsoft.com/office/drawing/2014/main" id="{3CCA75A4-93BD-43D3-992C-461ABEB0B04C}"/>
              </a:ext>
              <a:ext uri="{C183D7F6-B498-43B3-948B-1728B52AA6E4}">
                <adec:decorative xmlns:adec="http://schemas.microsoft.com/office/drawing/2017/decorative" val="1"/>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p:blipFill>
        <p:spPr/>
      </p:pic>
      <p:sp>
        <p:nvSpPr>
          <p:cNvPr id="7" name="Content Placeholder 6">
            <a:extLst>
              <a:ext uri="{FF2B5EF4-FFF2-40B4-BE49-F238E27FC236}">
                <a16:creationId xmlns:a16="http://schemas.microsoft.com/office/drawing/2014/main" id="{0CF4C54A-8956-961D-67C1-DCB527573D6F}"/>
              </a:ext>
              <a:ext uri="{C183D7F6-B498-43B3-948B-1728B52AA6E4}">
                <adec:decorative xmlns:adec="http://schemas.microsoft.com/office/drawing/2017/decorative" val="1"/>
              </a:ext>
            </a:extLst>
          </p:cNvPr>
          <p:cNvSpPr>
            <a:spLocks noGrp="1"/>
          </p:cNvSpPr>
          <p:nvPr>
            <p:ph type="title" idx="4294967295"/>
          </p:nvPr>
        </p:nvSpPr>
        <p:spPr>
          <a:xfrm>
            <a:off x="0" y="3114063"/>
            <a:ext cx="5364866" cy="629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8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An Introduction to Silvopasture Systems</a:t>
            </a:r>
          </a:p>
          <a:p>
            <a:pPr marL="0" marR="0" lvl="0" indent="0" algn="l" defTabSz="685783" rtl="0" eaLnBrk="1" fontAlgn="auto" latinLnBrk="0" hangingPunct="1">
              <a:lnSpc>
                <a:spcPct val="108000"/>
              </a:lnSpc>
              <a:spcBef>
                <a:spcPts val="750"/>
              </a:spcBef>
              <a:spcAft>
                <a:spcPts val="0"/>
              </a:spcAft>
              <a:buClrTx/>
              <a:buSzTx/>
              <a:buFont typeface="Arial" panose="020B0604020202020204" pitchFamily="34" charset="0"/>
              <a:buNone/>
              <a:tabLst/>
              <a:defRPr/>
            </a:pPr>
            <a:endParaRPr kumimoji="0" lang="en-US" sz="1800" b="0" i="1"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endParaRPr>
          </a:p>
        </p:txBody>
      </p:sp>
      <p:pic>
        <p:nvPicPr>
          <p:cNvPr id="12" name="Picture Placeholder 7">
            <a:extLst>
              <a:ext uri="{FF2B5EF4-FFF2-40B4-BE49-F238E27FC236}">
                <a16:creationId xmlns:a16="http://schemas.microsoft.com/office/drawing/2014/main" id="{89B3C10C-9325-1E51-5471-DD76701CBB56}"/>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a:xfrm>
            <a:off x="4668441" y="3479006"/>
            <a:ext cx="4475559" cy="1404938"/>
          </a:xfrm>
          <a:ln w="28575">
            <a:solidFill>
              <a:schemeClr val="tx1"/>
            </a:solidFill>
          </a:ln>
        </p:spPr>
      </p:pic>
    </p:spTree>
    <p:extLst>
      <p:ext uri="{BB962C8B-B14F-4D97-AF65-F5344CB8AC3E}">
        <p14:creationId xmlns:p14="http://schemas.microsoft.com/office/powerpoint/2010/main" val="3313197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18ADC8-E5FA-705D-A24D-0E317EE3DD26}"/>
              </a:ext>
            </a:extLst>
          </p:cNvPr>
          <p:cNvSpPr>
            <a:spLocks noGrp="1"/>
          </p:cNvSpPr>
          <p:nvPr>
            <p:ph type="title"/>
          </p:nvPr>
        </p:nvSpPr>
        <p:spPr>
          <a:xfrm>
            <a:off x="228600" y="1432989"/>
            <a:ext cx="7886700" cy="471788"/>
          </a:xfrm>
        </p:spPr>
        <p:txBody>
          <a:bodyPr/>
          <a:lstStyle/>
          <a:p>
            <a:r>
              <a:rPr lang="en-US" dirty="0"/>
              <a:t>Silvopasture – CPS 381</a:t>
            </a:r>
          </a:p>
        </p:txBody>
      </p:sp>
      <p:sp>
        <p:nvSpPr>
          <p:cNvPr id="7" name="Content Placeholder 6">
            <a:extLst>
              <a:ext uri="{FF2B5EF4-FFF2-40B4-BE49-F238E27FC236}">
                <a16:creationId xmlns:a16="http://schemas.microsoft.com/office/drawing/2014/main" id="{E1EC6110-B17E-BDCF-DEA5-176F21934BCB}"/>
              </a:ext>
            </a:extLst>
          </p:cNvPr>
          <p:cNvSpPr>
            <a:spLocks noGrp="1"/>
          </p:cNvSpPr>
          <p:nvPr>
            <p:ph sz="quarter" idx="10"/>
          </p:nvPr>
        </p:nvSpPr>
        <p:spPr>
          <a:xfrm>
            <a:off x="302895" y="2443345"/>
            <a:ext cx="8538210" cy="3380994"/>
          </a:xfrm>
        </p:spPr>
        <p:txBody>
          <a:bodyPr/>
          <a:lstStyle/>
          <a:p>
            <a:r>
              <a:rPr lang="en-US" dirty="0">
                <a:solidFill>
                  <a:schemeClr val="tx1"/>
                </a:solidFill>
              </a:rPr>
              <a:t>Establishment and/or management of desired trees and forages on the same land unit.</a:t>
            </a:r>
          </a:p>
          <a:p>
            <a:pPr marL="0" indent="0">
              <a:buNone/>
            </a:pPr>
            <a:endParaRPr lang="en-US" dirty="0">
              <a:solidFill>
                <a:schemeClr val="tx1"/>
              </a:solidFill>
            </a:endParaRPr>
          </a:p>
          <a:p>
            <a:pPr marL="0" indent="0">
              <a:lnSpc>
                <a:spcPct val="107000"/>
              </a:lnSpc>
              <a:spcBef>
                <a:spcPts val="0"/>
              </a:spcBef>
              <a:spcAft>
                <a:spcPts val="600"/>
              </a:spcAft>
              <a:buNone/>
            </a:pPr>
            <a:endParaRPr lang="en-US" i="1" kern="1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708362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18ADC8-E5FA-705D-A24D-0E317EE3DD26}"/>
              </a:ext>
            </a:extLst>
          </p:cNvPr>
          <p:cNvSpPr>
            <a:spLocks noGrp="1"/>
          </p:cNvSpPr>
          <p:nvPr>
            <p:ph type="title"/>
          </p:nvPr>
        </p:nvSpPr>
        <p:spPr>
          <a:xfrm>
            <a:off x="228600" y="1432989"/>
            <a:ext cx="7886700" cy="471788"/>
          </a:xfrm>
        </p:spPr>
        <p:txBody>
          <a:bodyPr/>
          <a:lstStyle/>
          <a:p>
            <a:r>
              <a:rPr lang="en-US" dirty="0"/>
              <a:t>Silvopasture – CPS 381 continued</a:t>
            </a:r>
          </a:p>
        </p:txBody>
      </p:sp>
      <p:sp>
        <p:nvSpPr>
          <p:cNvPr id="7" name="Content Placeholder 6">
            <a:extLst>
              <a:ext uri="{FF2B5EF4-FFF2-40B4-BE49-F238E27FC236}">
                <a16:creationId xmlns:a16="http://schemas.microsoft.com/office/drawing/2014/main" id="{E1EC6110-B17E-BDCF-DEA5-176F21934BCB}"/>
              </a:ext>
            </a:extLst>
          </p:cNvPr>
          <p:cNvSpPr>
            <a:spLocks noGrp="1"/>
          </p:cNvSpPr>
          <p:nvPr>
            <p:ph sz="quarter" idx="10"/>
          </p:nvPr>
        </p:nvSpPr>
        <p:spPr>
          <a:xfrm>
            <a:off x="302895" y="2443345"/>
            <a:ext cx="8538210" cy="3380994"/>
          </a:xfrm>
        </p:spPr>
        <p:txBody>
          <a:bodyPr/>
          <a:lstStyle/>
          <a:p>
            <a:r>
              <a:rPr lang="en-US" dirty="0">
                <a:solidFill>
                  <a:schemeClr val="bg1">
                    <a:lumMod val="75000"/>
                  </a:schemeClr>
                </a:solidFill>
              </a:rPr>
              <a:t>Establishment and/or management of desired trees and forages on the same land unit.</a:t>
            </a:r>
          </a:p>
          <a:p>
            <a:pPr marL="0" indent="0">
              <a:buNone/>
            </a:pPr>
            <a:endParaRPr lang="en-US" dirty="0">
              <a:solidFill>
                <a:schemeClr val="tx1"/>
              </a:solidFill>
            </a:endParaRPr>
          </a:p>
          <a:p>
            <a:pPr marL="0">
              <a:lnSpc>
                <a:spcPct val="107000"/>
              </a:lnSpc>
              <a:spcBef>
                <a:spcPts val="0"/>
              </a:spcBef>
              <a:spcAft>
                <a:spcPts val="600"/>
              </a:spcAft>
            </a:pPr>
            <a:r>
              <a:rPr lang="en-US" i="1" dirty="0"/>
              <a:t>Draft - </a:t>
            </a:r>
            <a:r>
              <a:rPr lang="en-US" i="1" kern="100" dirty="0">
                <a:effectLst/>
                <a:ea typeface="Calibri" panose="020F0502020204030204" pitchFamily="34" charset="0"/>
                <a:cs typeface="Arial" panose="020B0604020202020204" pitchFamily="34" charset="0"/>
              </a:rPr>
              <a:t>An agroforestry practice that intentionally integrates trees or shrubs with forages and livestock for production and conservation benefits on the same land unit.</a:t>
            </a:r>
          </a:p>
          <a:p>
            <a:pPr marL="0" indent="0">
              <a:lnSpc>
                <a:spcPct val="107000"/>
              </a:lnSpc>
              <a:spcBef>
                <a:spcPts val="0"/>
              </a:spcBef>
              <a:spcAft>
                <a:spcPts val="600"/>
              </a:spcAft>
              <a:buNone/>
            </a:pPr>
            <a:endParaRPr lang="en-US" i="1" kern="1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344957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67799A-C468-CD26-2254-0DB2C30B1C67}"/>
              </a:ext>
            </a:extLst>
          </p:cNvPr>
          <p:cNvSpPr>
            <a:spLocks noGrp="1"/>
          </p:cNvSpPr>
          <p:nvPr>
            <p:ph type="title" idx="4294967295"/>
          </p:nvPr>
        </p:nvSpPr>
        <p:spPr>
          <a:xfrm>
            <a:off x="237770" y="3511296"/>
            <a:ext cx="8538210" cy="33809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46" marR="0" lvl="0" indent="-171446" algn="l" defTabSz="685783" rtl="0" eaLnBrk="1" fontAlgn="auto" latinLnBrk="0" hangingPunct="1">
              <a:lnSpc>
                <a:spcPct val="108000"/>
              </a:lnSpc>
              <a:spcBef>
                <a:spcPts val="750"/>
              </a:spcBef>
              <a:spcAft>
                <a:spcPts val="0"/>
              </a:spcAft>
              <a:buClr>
                <a:schemeClr val="accent1"/>
              </a:buClr>
              <a:buSzTx/>
              <a:buFont typeface="Wingdings" panose="05000000000000000000" pitchFamily="2" charset="2"/>
              <a:buChar char="§"/>
              <a:tabLst/>
              <a:defRPr/>
            </a:pPr>
            <a:r>
              <a:rPr kumimoji="0" lang="en-US" sz="2100" b="1" i="0" u="none" strike="noStrike" kern="1200" cap="none" spc="0" normalizeH="0" baseline="0" noProof="0" dirty="0">
                <a:ln>
                  <a:noFill/>
                </a:ln>
                <a:solidFill>
                  <a:schemeClr val="bg2">
                    <a:lumMod val="10000"/>
                  </a:schemeClr>
                </a:solidFill>
                <a:effectLst/>
                <a:uLnTx/>
                <a:uFillTx/>
                <a:latin typeface="+mn-lt"/>
                <a:ea typeface="+mn-ea"/>
                <a:cs typeface="+mn-cs"/>
              </a:rPr>
              <a:t>Three Scenarios</a:t>
            </a:r>
          </a:p>
          <a:p>
            <a:pPr marL="514337" marR="0" lvl="1" indent="-171446"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2">
                    <a:lumMod val="10000"/>
                  </a:schemeClr>
                </a:solidFill>
                <a:effectLst/>
                <a:uLnTx/>
                <a:uFillTx/>
                <a:latin typeface="+mn-lt"/>
                <a:ea typeface="+mn-ea"/>
                <a:cs typeface="+mn-cs"/>
              </a:rPr>
              <a:t>Turning Livestock into the Woods </a:t>
            </a:r>
          </a:p>
          <a:p>
            <a:pPr marL="857228" marR="0" lvl="2" indent="-171446"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1500" b="0" i="1" u="none" strike="noStrike" kern="1200" cap="none" spc="0" normalizeH="0" baseline="0" noProof="0" dirty="0">
                <a:ln>
                  <a:noFill/>
                </a:ln>
                <a:solidFill>
                  <a:schemeClr val="bg2">
                    <a:lumMod val="10000"/>
                  </a:schemeClr>
                </a:solidFill>
                <a:effectLst/>
                <a:uLnTx/>
                <a:uFillTx/>
                <a:latin typeface="+mn-lt"/>
                <a:ea typeface="+mn-ea"/>
                <a:cs typeface="+mn-cs"/>
              </a:rPr>
              <a:t>Forest-Grazed; Not Silvopasture</a:t>
            </a:r>
          </a:p>
          <a:p>
            <a:pPr marL="514337" marR="0" lvl="1" indent="-171446"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2">
                    <a:lumMod val="10000"/>
                  </a:schemeClr>
                </a:solidFill>
                <a:effectLst/>
                <a:uLnTx/>
                <a:uFillTx/>
                <a:latin typeface="+mn-lt"/>
                <a:ea typeface="+mn-ea"/>
                <a:cs typeface="+mn-cs"/>
              </a:rPr>
              <a:t>Forest Grazing </a:t>
            </a:r>
          </a:p>
          <a:p>
            <a:pPr marL="857228" marR="0" lvl="2" indent="-171446"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1500" b="0" i="1" u="none" strike="noStrike" kern="1200" cap="none" spc="0" normalizeH="0" baseline="0" noProof="0" dirty="0">
                <a:ln>
                  <a:noFill/>
                </a:ln>
                <a:solidFill>
                  <a:schemeClr val="bg2">
                    <a:lumMod val="10000"/>
                  </a:schemeClr>
                </a:solidFill>
                <a:effectLst/>
                <a:uLnTx/>
                <a:uFillTx/>
                <a:latin typeface="+mn-lt"/>
                <a:ea typeface="+mn-ea"/>
                <a:cs typeface="+mn-cs"/>
              </a:rPr>
              <a:t>Range?; Not exactly Silvopasture</a:t>
            </a:r>
          </a:p>
          <a:p>
            <a:pPr marL="514337" marR="0" lvl="1" indent="-171446"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2">
                    <a:lumMod val="10000"/>
                  </a:schemeClr>
                </a:solidFill>
                <a:effectLst/>
                <a:uLnTx/>
                <a:uFillTx/>
                <a:latin typeface="+mn-lt"/>
                <a:ea typeface="+mn-ea"/>
                <a:cs typeface="+mn-cs"/>
              </a:rPr>
              <a:t>Silvopasture</a:t>
            </a:r>
          </a:p>
        </p:txBody>
      </p:sp>
      <p:pic>
        <p:nvPicPr>
          <p:cNvPr id="5" name="Content Placeholder 4" descr="Take a few minutes to step a little outside of the NRCS bubble, this document was developed by NAC and may help differentiate silvopasture from other approaches to have livestock together with trees.&#10;&#10;Authored by Syd Brantley, NRCS National Grazing Specialist&#10;">
            <a:extLst>
              <a:ext uri="{FF2B5EF4-FFF2-40B4-BE49-F238E27FC236}">
                <a16:creationId xmlns:a16="http://schemas.microsoft.com/office/drawing/2014/main" id="{718BE3FD-8685-48B1-B5C0-ECFC052A6A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82204" y="1329690"/>
            <a:ext cx="5579592" cy="2017014"/>
          </a:xfrm>
          <a:prstGeom prst="rect">
            <a:avLst/>
          </a:prstGeom>
          <a:noFill/>
        </p:spPr>
      </p:pic>
      <p:sp>
        <p:nvSpPr>
          <p:cNvPr id="6" name="TextBox 5">
            <a:extLst>
              <a:ext uri="{FF2B5EF4-FFF2-40B4-BE49-F238E27FC236}">
                <a16:creationId xmlns:a16="http://schemas.microsoft.com/office/drawing/2014/main" id="{2ECE6E82-84AD-A636-951F-CF8AF1BE195E}"/>
              </a:ext>
            </a:extLst>
          </p:cNvPr>
          <p:cNvSpPr txBox="1"/>
          <p:nvPr/>
        </p:nvSpPr>
        <p:spPr>
          <a:xfrm>
            <a:off x="6462282" y="3511296"/>
            <a:ext cx="2532301" cy="411716"/>
          </a:xfrm>
          <a:prstGeom prst="rect">
            <a:avLst/>
          </a:prstGeom>
          <a:noFill/>
        </p:spPr>
        <p:txBody>
          <a:bodyPr wrap="square">
            <a:spAutoFit/>
          </a:bodyPr>
          <a:lstStyle/>
          <a:p>
            <a:pPr>
              <a:lnSpc>
                <a:spcPct val="120000"/>
              </a:lnSpc>
            </a:pPr>
            <a:r>
              <a:rPr lang="en-US" sz="900" dirty="0">
                <a:hlinkClick r:id="rId4"/>
              </a:rPr>
              <a:t>https://www.fs.usda.gov/nac/assets/documents/agroforestrynotes/an46si09.pdf</a:t>
            </a:r>
            <a:endParaRPr lang="en-US" sz="900" dirty="0"/>
          </a:p>
        </p:txBody>
      </p:sp>
    </p:spTree>
    <p:extLst>
      <p:ext uri="{BB962C8B-B14F-4D97-AF65-F5344CB8AC3E}">
        <p14:creationId xmlns:p14="http://schemas.microsoft.com/office/powerpoint/2010/main" val="906388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FE145FA-74CC-39E7-40C9-FC34C3600DD3}"/>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094404" y="1227202"/>
            <a:ext cx="6955193" cy="4260056"/>
          </a:xfrm>
          <a:noFill/>
        </p:spPr>
      </p:pic>
      <p:sp>
        <p:nvSpPr>
          <p:cNvPr id="2" name="Title 1">
            <a:extLst>
              <a:ext uri="{FF2B5EF4-FFF2-40B4-BE49-F238E27FC236}">
                <a16:creationId xmlns:a16="http://schemas.microsoft.com/office/drawing/2014/main" id="{89FBD634-8C1B-69F8-AFD0-8B775E782759}"/>
              </a:ext>
              <a:ext uri="{C183D7F6-B498-43B3-948B-1728B52AA6E4}">
                <adec:decorative xmlns:adec="http://schemas.microsoft.com/office/drawing/2017/decorative" val="1"/>
              </a:ext>
            </a:extLst>
          </p:cNvPr>
          <p:cNvSpPr>
            <a:spLocks noGrp="1"/>
          </p:cNvSpPr>
          <p:nvPr>
            <p:ph type="title"/>
          </p:nvPr>
        </p:nvSpPr>
        <p:spPr>
          <a:xfrm>
            <a:off x="-763524" y="127025"/>
            <a:ext cx="631322" cy="395097"/>
          </a:xfrm>
        </p:spPr>
        <p:txBody>
          <a:bodyPr/>
          <a:lstStyle/>
          <a:p>
            <a:r>
              <a:rPr lang="en-US" dirty="0"/>
              <a:t>1</a:t>
            </a:r>
          </a:p>
        </p:txBody>
      </p:sp>
    </p:spTree>
    <p:extLst>
      <p:ext uri="{BB962C8B-B14F-4D97-AF65-F5344CB8AC3E}">
        <p14:creationId xmlns:p14="http://schemas.microsoft.com/office/powerpoint/2010/main" val="3712919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Turning Livestock into the Woods (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10;">
            <a:extLst>
              <a:ext uri="{FF2B5EF4-FFF2-40B4-BE49-F238E27FC236}">
                <a16:creationId xmlns:a16="http://schemas.microsoft.com/office/drawing/2014/main" id="{4FE145FA-74CC-39E7-40C9-FC34C3600DD3}"/>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094404" y="1227202"/>
            <a:ext cx="6955193" cy="4260056"/>
          </a:xfrm>
          <a:noFill/>
        </p:spPr>
      </p:pic>
      <p:sp>
        <p:nvSpPr>
          <p:cNvPr id="2" name="Title 1">
            <a:extLst>
              <a:ext uri="{FF2B5EF4-FFF2-40B4-BE49-F238E27FC236}">
                <a16:creationId xmlns:a16="http://schemas.microsoft.com/office/drawing/2014/main" id="{0F5ED4ED-BF25-3B3A-704C-9CA1BA552E6F}"/>
              </a:ext>
            </a:extLst>
          </p:cNvPr>
          <p:cNvSpPr txBox="1">
            <a:spLocks noGrp="1"/>
          </p:cNvSpPr>
          <p:nvPr>
            <p:ph type="title" idx="4294967295"/>
          </p:nvPr>
        </p:nvSpPr>
        <p:spPr>
          <a:xfrm>
            <a:off x="4064170" y="2991342"/>
            <a:ext cx="1336505" cy="738664"/>
          </a:xfrm>
          <a:prstGeom prst="rect">
            <a:avLst/>
          </a:prstGeom>
          <a:solidFill>
            <a:schemeClr val="bg2">
              <a:lumMod val="90000"/>
            </a:schemeClr>
          </a:solidFill>
          <a:ln w="28575">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chemeClr val="tx1"/>
                </a:solidFill>
                <a:effectLst/>
                <a:uLnTx/>
                <a:uFillTx/>
                <a:latin typeface="+mn-lt"/>
                <a:ea typeface="+mn-ea"/>
                <a:cs typeface="+mn-cs"/>
              </a:rPr>
              <a:t>Forest - Grazed</a:t>
            </a:r>
          </a:p>
        </p:txBody>
      </p:sp>
    </p:spTree>
    <p:extLst>
      <p:ext uri="{BB962C8B-B14F-4D97-AF65-F5344CB8AC3E}">
        <p14:creationId xmlns:p14="http://schemas.microsoft.com/office/powerpoint/2010/main" val="39399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Turning Livestock into the Woods (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10;">
            <a:extLst>
              <a:ext uri="{FF2B5EF4-FFF2-40B4-BE49-F238E27FC236}">
                <a16:creationId xmlns:a16="http://schemas.microsoft.com/office/drawing/2014/main" id="{4FE145FA-74CC-39E7-40C9-FC34C3600DD3}"/>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094404" y="1227202"/>
            <a:ext cx="6955193" cy="4260056"/>
          </a:xfrm>
          <a:noFill/>
        </p:spPr>
      </p:pic>
      <p:sp>
        <p:nvSpPr>
          <p:cNvPr id="2" name="Title 1">
            <a:extLst>
              <a:ext uri="{FF2B5EF4-FFF2-40B4-BE49-F238E27FC236}">
                <a16:creationId xmlns:a16="http://schemas.microsoft.com/office/drawing/2014/main" id="{503F3C82-9FD1-91F6-9E2C-DDACB7DD50B5}"/>
              </a:ext>
            </a:extLst>
          </p:cNvPr>
          <p:cNvSpPr txBox="1">
            <a:spLocks noGrp="1"/>
          </p:cNvSpPr>
          <p:nvPr>
            <p:ph type="title" idx="4294967295"/>
          </p:nvPr>
        </p:nvSpPr>
        <p:spPr>
          <a:xfrm>
            <a:off x="4064170" y="2991342"/>
            <a:ext cx="1336505" cy="738664"/>
          </a:xfrm>
          <a:prstGeom prst="rect">
            <a:avLst/>
          </a:prstGeom>
          <a:solidFill>
            <a:schemeClr val="bg2">
              <a:lumMod val="90000"/>
            </a:schemeClr>
          </a:solidFill>
          <a:ln w="28575">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chemeClr val="tx1"/>
                </a:solidFill>
                <a:effectLst/>
                <a:uLnTx/>
                <a:uFillTx/>
                <a:latin typeface="+mn-lt"/>
                <a:ea typeface="+mn-ea"/>
                <a:cs typeface="+mn-cs"/>
              </a:rPr>
              <a:t>Forest – Grazed..</a:t>
            </a:r>
          </a:p>
        </p:txBody>
      </p:sp>
      <mc:AlternateContent xmlns:mc="http://schemas.openxmlformats.org/markup-compatibility/2006" xmlns:p14="http://schemas.microsoft.com/office/powerpoint/2010/main">
        <mc:Choice Requires="p14">
          <p:contentPart p14:bwMode="auto" r:id="rId4">
            <p14:nvContentPartPr>
              <p14:cNvPr id="4" name="Ink 3" descr="“Turning Livestock into the Woods (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10;">
                <a:extLst>
                  <a:ext uri="{FF2B5EF4-FFF2-40B4-BE49-F238E27FC236}">
                    <a16:creationId xmlns:a16="http://schemas.microsoft.com/office/drawing/2014/main" id="{B62F7BD4-03C6-7307-3F94-8B0484FC37F4}"/>
                  </a:ext>
                </a:extLst>
              </p14:cNvPr>
              <p14:cNvContentPartPr/>
              <p14:nvPr/>
            </p14:nvContentPartPr>
            <p14:xfrm>
              <a:off x="1136738" y="3338704"/>
              <a:ext cx="7264080" cy="340200"/>
            </p14:xfrm>
          </p:contentPart>
        </mc:Choice>
        <mc:Fallback xmlns="">
          <p:pic>
            <p:nvPicPr>
              <p:cNvPr id="4" name="Ink 3" descr="“Turning Livestock into the Woods (as depicted in Diagram #3) is usually based on the need for additional forage or browse, to rest other pastures and sometimes just the need to reduce environmental stress on animals. … However, when a relatively large number of cattle have uncontrolled access to forest for long periods of time, timber production and forest attributes will almost always degrade”.&#10;">
                <a:extLst>
                  <a:ext uri="{FF2B5EF4-FFF2-40B4-BE49-F238E27FC236}">
                    <a16:creationId xmlns:a16="http://schemas.microsoft.com/office/drawing/2014/main" id="{B62F7BD4-03C6-7307-3F94-8B0484FC37F4}"/>
                  </a:ext>
                </a:extLst>
              </p:cNvPr>
              <p:cNvPicPr/>
              <p:nvPr/>
            </p:nvPicPr>
            <p:blipFill>
              <a:blip r:embed="rId5"/>
              <a:stretch>
                <a:fillRect/>
              </a:stretch>
            </p:blipFill>
            <p:spPr>
              <a:xfrm>
                <a:off x="1118738" y="3320704"/>
                <a:ext cx="7299720" cy="375840"/>
              </a:xfrm>
              <a:prstGeom prst="rect">
                <a:avLst/>
              </a:prstGeom>
            </p:spPr>
          </p:pic>
        </mc:Fallback>
      </mc:AlternateContent>
    </p:spTree>
    <p:extLst>
      <p:ext uri="{BB962C8B-B14F-4D97-AF65-F5344CB8AC3E}">
        <p14:creationId xmlns:p14="http://schemas.microsoft.com/office/powerpoint/2010/main" val="32505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FE145FA-74CC-39E7-40C9-FC34C3600DD3}"/>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094404" y="1226582"/>
            <a:ext cx="6955193" cy="4260056"/>
          </a:xfrm>
          <a:noFill/>
        </p:spPr>
      </p:pic>
      <p:grpSp>
        <p:nvGrpSpPr>
          <p:cNvPr id="8" name="Group 7">
            <a:extLst>
              <a:ext uri="{FF2B5EF4-FFF2-40B4-BE49-F238E27FC236}">
                <a16:creationId xmlns:a16="http://schemas.microsoft.com/office/drawing/2014/main" id="{08B790BF-BFE6-3407-5165-058AB23C0ECC}"/>
              </a:ext>
              <a:ext uri="{C183D7F6-B498-43B3-948B-1728B52AA6E4}">
                <adec:decorative xmlns:adec="http://schemas.microsoft.com/office/drawing/2017/decorative" val="1"/>
              </a:ext>
            </a:extLst>
          </p:cNvPr>
          <p:cNvGrpSpPr/>
          <p:nvPr/>
        </p:nvGrpSpPr>
        <p:grpSpPr>
          <a:xfrm>
            <a:off x="1783080" y="1509127"/>
            <a:ext cx="6210300" cy="3424345"/>
            <a:chOff x="2377440" y="869169"/>
            <a:chExt cx="8280400" cy="4565793"/>
          </a:xfrm>
        </p:grpSpPr>
        <p:sp>
          <p:nvSpPr>
            <p:cNvPr id="2" name="Oval 1">
              <a:extLst>
                <a:ext uri="{FF2B5EF4-FFF2-40B4-BE49-F238E27FC236}">
                  <a16:creationId xmlns:a16="http://schemas.microsoft.com/office/drawing/2014/main" id="{FDBB961C-C22B-03E7-385A-883ECDE42243}"/>
                </a:ext>
              </a:extLst>
            </p:cNvPr>
            <p:cNvSpPr/>
            <p:nvPr/>
          </p:nvSpPr>
          <p:spPr>
            <a:xfrm>
              <a:off x="2377440" y="3993621"/>
              <a:ext cx="2428240" cy="47752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Oval 2">
              <a:extLst>
                <a:ext uri="{FF2B5EF4-FFF2-40B4-BE49-F238E27FC236}">
                  <a16:creationId xmlns:a16="http://schemas.microsoft.com/office/drawing/2014/main" id="{562B75F2-06BE-7500-EA39-89B070A65362}"/>
                </a:ext>
              </a:extLst>
            </p:cNvPr>
            <p:cNvSpPr/>
            <p:nvPr/>
          </p:nvSpPr>
          <p:spPr>
            <a:xfrm>
              <a:off x="7721600" y="4957442"/>
              <a:ext cx="2753360" cy="47752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Oval 3">
              <a:extLst>
                <a:ext uri="{FF2B5EF4-FFF2-40B4-BE49-F238E27FC236}">
                  <a16:creationId xmlns:a16="http://schemas.microsoft.com/office/drawing/2014/main" id="{11D6FD12-E200-D894-70CD-0457E8B197CF}"/>
                </a:ext>
              </a:extLst>
            </p:cNvPr>
            <p:cNvSpPr/>
            <p:nvPr/>
          </p:nvSpPr>
          <p:spPr>
            <a:xfrm>
              <a:off x="7853680" y="4490240"/>
              <a:ext cx="2722880" cy="38608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Oval 4">
              <a:extLst>
                <a:ext uri="{FF2B5EF4-FFF2-40B4-BE49-F238E27FC236}">
                  <a16:creationId xmlns:a16="http://schemas.microsoft.com/office/drawing/2014/main" id="{1319E538-215E-BC00-A8FC-EF51EF2859D3}"/>
                </a:ext>
              </a:extLst>
            </p:cNvPr>
            <p:cNvSpPr/>
            <p:nvPr/>
          </p:nvSpPr>
          <p:spPr>
            <a:xfrm>
              <a:off x="7934960" y="4023038"/>
              <a:ext cx="2722880" cy="46720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Oval 5">
              <a:extLst>
                <a:ext uri="{FF2B5EF4-FFF2-40B4-BE49-F238E27FC236}">
                  <a16:creationId xmlns:a16="http://schemas.microsoft.com/office/drawing/2014/main" id="{609AA30F-4020-1507-1307-53D7BFDC80C5}"/>
                </a:ext>
              </a:extLst>
            </p:cNvPr>
            <p:cNvSpPr/>
            <p:nvPr/>
          </p:nvSpPr>
          <p:spPr>
            <a:xfrm>
              <a:off x="7934960" y="2845456"/>
              <a:ext cx="2540000" cy="38608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Oval 6">
              <a:extLst>
                <a:ext uri="{FF2B5EF4-FFF2-40B4-BE49-F238E27FC236}">
                  <a16:creationId xmlns:a16="http://schemas.microsoft.com/office/drawing/2014/main" id="{82DC42A0-D815-CB20-E297-A08FAC60771F}"/>
                </a:ext>
              </a:extLst>
            </p:cNvPr>
            <p:cNvSpPr/>
            <p:nvPr/>
          </p:nvSpPr>
          <p:spPr>
            <a:xfrm>
              <a:off x="7853680" y="869169"/>
              <a:ext cx="2611120" cy="92432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10" name="TextBox 9">
            <a:extLst>
              <a:ext uri="{FF2B5EF4-FFF2-40B4-BE49-F238E27FC236}">
                <a16:creationId xmlns:a16="http://schemas.microsoft.com/office/drawing/2014/main" id="{BA612AF7-59E6-5C0A-27E9-C52E851F4B03}"/>
              </a:ext>
              <a:ext uri="{C183D7F6-B498-43B3-948B-1728B52AA6E4}">
                <adec:decorative xmlns:adec="http://schemas.microsoft.com/office/drawing/2017/decorative" val="1"/>
              </a:ext>
            </a:extLst>
          </p:cNvPr>
          <p:cNvSpPr txBox="1"/>
          <p:nvPr/>
        </p:nvSpPr>
        <p:spPr>
          <a:xfrm>
            <a:off x="7747478" y="4853792"/>
            <a:ext cx="1067371" cy="923330"/>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900" dirty="0"/>
              <a:t>Compaction,</a:t>
            </a:r>
          </a:p>
          <a:p>
            <a:r>
              <a:rPr lang="en-US" sz="900" dirty="0"/>
              <a:t>Minimal Forage,</a:t>
            </a:r>
          </a:p>
          <a:p>
            <a:r>
              <a:rPr lang="en-US" sz="900" dirty="0"/>
              <a:t>Shift in tree </a:t>
            </a:r>
            <a:r>
              <a:rPr lang="en-US" sz="900" dirty="0" err="1"/>
              <a:t>spp</a:t>
            </a:r>
            <a:r>
              <a:rPr lang="en-US" sz="900" dirty="0"/>
              <a:t> Composition.</a:t>
            </a:r>
          </a:p>
        </p:txBody>
      </p:sp>
      <p:sp>
        <p:nvSpPr>
          <p:cNvPr id="11" name="Title 10">
            <a:extLst>
              <a:ext uri="{FF2B5EF4-FFF2-40B4-BE49-F238E27FC236}">
                <a16:creationId xmlns:a16="http://schemas.microsoft.com/office/drawing/2014/main" id="{7380CC00-E92C-49A2-9847-8FCB34CA5373}"/>
              </a:ext>
              <a:ext uri="{C183D7F6-B498-43B3-948B-1728B52AA6E4}">
                <adec:decorative xmlns:adec="http://schemas.microsoft.com/office/drawing/2017/decorative" val="1"/>
              </a:ext>
            </a:extLst>
          </p:cNvPr>
          <p:cNvSpPr txBox="1">
            <a:spLocks noGrp="1"/>
          </p:cNvSpPr>
          <p:nvPr>
            <p:ph type="title" idx="4294967295"/>
          </p:nvPr>
        </p:nvSpPr>
        <p:spPr>
          <a:xfrm>
            <a:off x="4064170" y="2991342"/>
            <a:ext cx="1336505" cy="738664"/>
          </a:xfrm>
          <a:prstGeom prst="rect">
            <a:avLst/>
          </a:prstGeom>
          <a:solidFill>
            <a:schemeClr val="bg2">
              <a:lumMod val="90000"/>
            </a:schemeClr>
          </a:solidFill>
          <a:ln w="28575">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chemeClr val="tx1"/>
                </a:solidFill>
                <a:effectLst/>
                <a:uLnTx/>
                <a:uFillTx/>
                <a:latin typeface="+mn-lt"/>
                <a:ea typeface="+mn-ea"/>
                <a:cs typeface="+mn-cs"/>
              </a:rPr>
              <a:t>Forest – Grazed.</a:t>
            </a:r>
          </a:p>
        </p:txBody>
      </p:sp>
    </p:spTree>
    <p:extLst>
      <p:ext uri="{BB962C8B-B14F-4D97-AF65-F5344CB8AC3E}">
        <p14:creationId xmlns:p14="http://schemas.microsoft.com/office/powerpoint/2010/main" val="264358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2AFEE66-BFC4-54B2-C9FD-8D44AE2E84F2}"/>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a:stretch/>
        </p:blipFill>
        <p:spPr>
          <a:xfrm>
            <a:off x="15" y="857257"/>
            <a:ext cx="9143985" cy="5143493"/>
          </a:xfrm>
          <a:prstGeom prst="rect">
            <a:avLst/>
          </a:prstGeom>
          <a:noFill/>
        </p:spPr>
      </p:pic>
      <p:sp>
        <p:nvSpPr>
          <p:cNvPr id="2" name="Title 1">
            <a:extLst>
              <a:ext uri="{FF2B5EF4-FFF2-40B4-BE49-F238E27FC236}">
                <a16:creationId xmlns:a16="http://schemas.microsoft.com/office/drawing/2014/main" id="{51220C13-BE60-0547-1CD9-5A1776DD9445}"/>
              </a:ext>
              <a:ext uri="{C183D7F6-B498-43B3-948B-1728B52AA6E4}">
                <adec:decorative xmlns:adec="http://schemas.microsoft.com/office/drawing/2017/decorative" val="1"/>
              </a:ext>
            </a:extLst>
          </p:cNvPr>
          <p:cNvSpPr>
            <a:spLocks noGrp="1"/>
          </p:cNvSpPr>
          <p:nvPr>
            <p:ph type="title"/>
          </p:nvPr>
        </p:nvSpPr>
        <p:spPr>
          <a:xfrm>
            <a:off x="-543186" y="127025"/>
            <a:ext cx="466068" cy="629051"/>
          </a:xfrm>
        </p:spPr>
        <p:txBody>
          <a:bodyPr/>
          <a:lstStyle/>
          <a:p>
            <a:r>
              <a:rPr lang="en-US" dirty="0"/>
              <a:t>2</a:t>
            </a:r>
          </a:p>
        </p:txBody>
      </p:sp>
    </p:spTree>
    <p:extLst>
      <p:ext uri="{BB962C8B-B14F-4D97-AF65-F5344CB8AC3E}">
        <p14:creationId xmlns:p14="http://schemas.microsoft.com/office/powerpoint/2010/main" val="1204629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5F74638-7623-8569-4C3D-66D50CE91923}"/>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11208" y="1298972"/>
            <a:ext cx="8921584" cy="4260056"/>
          </a:xfrm>
          <a:prstGeom prst="rect">
            <a:avLst/>
          </a:prstGeom>
          <a:noFill/>
        </p:spPr>
      </p:pic>
      <p:sp>
        <p:nvSpPr>
          <p:cNvPr id="6" name="Title 5">
            <a:extLst>
              <a:ext uri="{FF2B5EF4-FFF2-40B4-BE49-F238E27FC236}">
                <a16:creationId xmlns:a16="http://schemas.microsoft.com/office/drawing/2014/main" id="{35645AEC-2284-BE4A-ACFD-462BDE93961A}"/>
              </a:ext>
              <a:ext uri="{C183D7F6-B498-43B3-948B-1728B52AA6E4}">
                <adec:decorative xmlns:adec="http://schemas.microsoft.com/office/drawing/2017/decorative" val="1"/>
              </a:ext>
            </a:extLst>
          </p:cNvPr>
          <p:cNvSpPr>
            <a:spLocks noGrp="1"/>
          </p:cNvSpPr>
          <p:nvPr>
            <p:ph type="title"/>
          </p:nvPr>
        </p:nvSpPr>
        <p:spPr>
          <a:xfrm>
            <a:off x="-476445" y="0"/>
            <a:ext cx="295691" cy="629051"/>
          </a:xfrm>
        </p:spPr>
        <p:txBody>
          <a:bodyPr/>
          <a:lstStyle/>
          <a:p>
            <a:r>
              <a:rPr lang="en-US" dirty="0"/>
              <a:t>7</a:t>
            </a:r>
          </a:p>
        </p:txBody>
      </p:sp>
    </p:spTree>
    <p:extLst>
      <p:ext uri="{BB962C8B-B14F-4D97-AF65-F5344CB8AC3E}">
        <p14:creationId xmlns:p14="http://schemas.microsoft.com/office/powerpoint/2010/main" val="2790579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6CF5BE0-2338-1F22-3F83-9AC0FD528A26}"/>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731963" y="1366838"/>
            <a:ext cx="5680075" cy="4260056"/>
          </a:xfrm>
          <a:prstGeom prst="rect">
            <a:avLst/>
          </a:prstGeom>
          <a:noFill/>
        </p:spPr>
      </p:pic>
      <p:sp>
        <p:nvSpPr>
          <p:cNvPr id="6" name="Title 5">
            <a:extLst>
              <a:ext uri="{FF2B5EF4-FFF2-40B4-BE49-F238E27FC236}">
                <a16:creationId xmlns:a16="http://schemas.microsoft.com/office/drawing/2014/main" id="{B4DB05ED-0857-6E35-ADDD-39A840E2CCFA}"/>
              </a:ext>
              <a:ext uri="{C183D7F6-B498-43B3-948B-1728B52AA6E4}">
                <adec:decorative xmlns:adec="http://schemas.microsoft.com/office/drawing/2017/decorative" val="1"/>
              </a:ext>
            </a:extLst>
          </p:cNvPr>
          <p:cNvSpPr>
            <a:spLocks noGrp="1"/>
          </p:cNvSpPr>
          <p:nvPr>
            <p:ph type="title"/>
          </p:nvPr>
        </p:nvSpPr>
        <p:spPr>
          <a:xfrm>
            <a:off x="-518975" y="343007"/>
            <a:ext cx="380752" cy="629051"/>
          </a:xfrm>
        </p:spPr>
        <p:txBody>
          <a:bodyPr/>
          <a:lstStyle/>
          <a:p>
            <a:r>
              <a:rPr lang="en-US" dirty="0"/>
              <a:t>8</a:t>
            </a:r>
          </a:p>
        </p:txBody>
      </p:sp>
    </p:spTree>
    <p:extLst>
      <p:ext uri="{BB962C8B-B14F-4D97-AF65-F5344CB8AC3E}">
        <p14:creationId xmlns:p14="http://schemas.microsoft.com/office/powerpoint/2010/main" val="1063414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475013-2082-055C-15C0-3DAB42EBCE92}"/>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Overview</a:t>
            </a:r>
          </a:p>
        </p:txBody>
      </p:sp>
      <p:sp>
        <p:nvSpPr>
          <p:cNvPr id="4" name="Content Placeholder 3">
            <a:extLst>
              <a:ext uri="{FF2B5EF4-FFF2-40B4-BE49-F238E27FC236}">
                <a16:creationId xmlns:a16="http://schemas.microsoft.com/office/drawing/2014/main" id="{42521B0F-ABFE-C1F1-5DEA-6DEA2788C7C9}"/>
              </a:ext>
            </a:extLst>
          </p:cNvPr>
          <p:cNvSpPr>
            <a:spLocks noGrp="1"/>
          </p:cNvSpPr>
          <p:nvPr>
            <p:ph sz="quarter" idx="13"/>
          </p:nvPr>
        </p:nvSpPr>
        <p:spPr>
          <a:xfrm>
            <a:off x="381185" y="2328878"/>
            <a:ext cx="6316218" cy="3380994"/>
          </a:xfrm>
        </p:spPr>
        <p:txBody>
          <a:bodyPr/>
          <a:lstStyle/>
          <a:p>
            <a:pPr lvl="1"/>
            <a:r>
              <a:rPr lang="en-US" sz="2700" dirty="0"/>
              <a:t>Agroforestry and Silvopasture Defined</a:t>
            </a:r>
          </a:p>
          <a:p>
            <a:pPr lvl="1"/>
            <a:endParaRPr lang="en-US" sz="2700" dirty="0"/>
          </a:p>
          <a:p>
            <a:pPr lvl="1"/>
            <a:r>
              <a:rPr lang="en-US" sz="2700" dirty="0"/>
              <a:t>Why Does Silvopasture Work?</a:t>
            </a:r>
          </a:p>
          <a:p>
            <a:pPr lvl="1"/>
            <a:endParaRPr lang="en-US" sz="2700" dirty="0"/>
          </a:p>
          <a:p>
            <a:pPr lvl="1"/>
            <a:r>
              <a:rPr lang="en-US" sz="2700" dirty="0"/>
              <a:t>Silvopasture Establishment Overview</a:t>
            </a:r>
          </a:p>
          <a:p>
            <a:pPr lvl="1"/>
            <a:endParaRPr lang="en-US" sz="2700" dirty="0"/>
          </a:p>
        </p:txBody>
      </p:sp>
      <p:pic>
        <p:nvPicPr>
          <p:cNvPr id="5" name="Picture 2" descr="The real story behind Morocco's tree-climbing goats">
            <a:extLst>
              <a:ext uri="{FF2B5EF4-FFF2-40B4-BE49-F238E27FC236}">
                <a16:creationId xmlns:a16="http://schemas.microsoft.com/office/drawing/2014/main" id="{94E733CA-3991-6259-CB66-4BB80E9F333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82093" y="1481779"/>
            <a:ext cx="1733309" cy="3914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965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ilvopasture management (as depicted in Diagram #2) is based on the agronomic and forestry principles used to profitably produce and harvest forage and forest products, guided by the limitations and potential of the land. … Tree species are selected that have an economic potential and meet forage light requirements. Forages are selected that thrive in the range of sunlight penetration that is anticipated with the given canopy management. The forest management, pasture management, and grazing management is conducted in harmony, enhancing the production of multiple, harvestable components.” &#10;">
            <a:extLst>
              <a:ext uri="{FF2B5EF4-FFF2-40B4-BE49-F238E27FC236}">
                <a16:creationId xmlns:a16="http://schemas.microsoft.com/office/drawing/2014/main" id="{8E2635B7-194B-FE04-FDB8-0817D491EB2F}"/>
              </a:ext>
            </a:extLst>
          </p:cNvPr>
          <p:cNvPicPr>
            <a:picLocks noGrp="1" noChangeAspect="1"/>
          </p:cNvPicPr>
          <p:nvPr>
            <p:ph sz="quarter" idx="10"/>
          </p:nvPr>
        </p:nvPicPr>
        <p:blipFill>
          <a:blip r:embed="rId3"/>
          <a:stretch>
            <a:fillRect/>
          </a:stretch>
        </p:blipFill>
        <p:spPr>
          <a:xfrm>
            <a:off x="157433" y="1298972"/>
            <a:ext cx="8829134" cy="4260056"/>
          </a:xfrm>
          <a:prstGeom prst="rect">
            <a:avLst/>
          </a:prstGeom>
          <a:noFill/>
        </p:spPr>
      </p:pic>
      <p:sp>
        <p:nvSpPr>
          <p:cNvPr id="2" name="Title 1">
            <a:extLst>
              <a:ext uri="{FF2B5EF4-FFF2-40B4-BE49-F238E27FC236}">
                <a16:creationId xmlns:a16="http://schemas.microsoft.com/office/drawing/2014/main" id="{E1AC143C-5313-DFAA-F7CD-1A4D29F27C66}"/>
              </a:ext>
            </a:extLst>
          </p:cNvPr>
          <p:cNvSpPr>
            <a:spLocks noGrp="1"/>
          </p:cNvSpPr>
          <p:nvPr>
            <p:ph type="title"/>
          </p:nvPr>
        </p:nvSpPr>
        <p:spPr>
          <a:xfrm>
            <a:off x="-1688940" y="325329"/>
            <a:ext cx="1512670" cy="629051"/>
          </a:xfrm>
        </p:spPr>
        <p:txBody>
          <a:bodyPr/>
          <a:lstStyle/>
          <a:p>
            <a:r>
              <a:rPr lang="en-US" dirty="0"/>
              <a:t>9</a:t>
            </a:r>
          </a:p>
        </p:txBody>
      </p:sp>
    </p:spTree>
    <p:extLst>
      <p:ext uri="{BB962C8B-B14F-4D97-AF65-F5344CB8AC3E}">
        <p14:creationId xmlns:p14="http://schemas.microsoft.com/office/powerpoint/2010/main" val="97511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E2635B7-194B-FE04-FDB8-0817D491EB2F}"/>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157433" y="1298972"/>
            <a:ext cx="8829134" cy="4260056"/>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351F6F13-516E-7144-8575-3765B2AD3C6F}"/>
                  </a:ext>
                  <a:ext uri="{C183D7F6-B498-43B3-948B-1728B52AA6E4}">
                    <adec:decorative xmlns:adec="http://schemas.microsoft.com/office/drawing/2017/decorative" val="1"/>
                  </a:ext>
                </a:extLst>
              </p14:cNvPr>
              <p14:cNvContentPartPr/>
              <p14:nvPr/>
            </p14:nvContentPartPr>
            <p14:xfrm>
              <a:off x="4192598" y="3677824"/>
              <a:ext cx="1162350" cy="35370"/>
            </p14:xfrm>
          </p:contentPart>
        </mc:Choice>
        <mc:Fallback xmlns="">
          <p:pic>
            <p:nvPicPr>
              <p:cNvPr id="2" name="Ink 1">
                <a:extLst>
                  <a:ext uri="{FF2B5EF4-FFF2-40B4-BE49-F238E27FC236}">
                    <a16:creationId xmlns:a16="http://schemas.microsoft.com/office/drawing/2014/main" id="{351F6F13-516E-7144-8575-3765B2AD3C6F}"/>
                  </a:ext>
                  <a:ext uri="{C183D7F6-B498-43B3-948B-1728B52AA6E4}">
                    <adec:decorative xmlns:adec="http://schemas.microsoft.com/office/drawing/2017/decorative" val="1"/>
                  </a:ext>
                </a:extLst>
              </p:cNvPr>
              <p:cNvPicPr/>
              <p:nvPr/>
            </p:nvPicPr>
            <p:blipFill>
              <a:blip r:embed="rId5"/>
              <a:stretch>
                <a:fillRect/>
              </a:stretch>
            </p:blipFill>
            <p:spPr>
              <a:xfrm>
                <a:off x="4102605" y="3499188"/>
                <a:ext cx="1341976" cy="39228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ED0DB4CC-2CAB-2B24-8962-A1D8B54C8AD1}"/>
                  </a:ext>
                  <a:ext uri="{C183D7F6-B498-43B3-948B-1728B52AA6E4}">
                    <adec:decorative xmlns:adec="http://schemas.microsoft.com/office/drawing/2017/decorative" val="1"/>
                  </a:ext>
                </a:extLst>
              </p14:cNvPr>
              <p14:cNvContentPartPr/>
              <p14:nvPr/>
            </p14:nvContentPartPr>
            <p14:xfrm>
              <a:off x="3324548" y="3669724"/>
              <a:ext cx="714690" cy="19170"/>
            </p14:xfrm>
          </p:contentPart>
        </mc:Choice>
        <mc:Fallback xmlns="">
          <p:pic>
            <p:nvPicPr>
              <p:cNvPr id="3" name="Ink 2">
                <a:extLst>
                  <a:ext uri="{FF2B5EF4-FFF2-40B4-BE49-F238E27FC236}">
                    <a16:creationId xmlns:a16="http://schemas.microsoft.com/office/drawing/2014/main" id="{ED0DB4CC-2CAB-2B24-8962-A1D8B54C8AD1}"/>
                  </a:ext>
                  <a:ext uri="{C183D7F6-B498-43B3-948B-1728B52AA6E4}">
                    <adec:decorative xmlns:adec="http://schemas.microsoft.com/office/drawing/2017/decorative" val="1"/>
                  </a:ext>
                </a:extLst>
              </p:cNvPr>
              <p:cNvPicPr/>
              <p:nvPr/>
            </p:nvPicPr>
            <p:blipFill>
              <a:blip r:embed="rId7"/>
              <a:stretch>
                <a:fillRect/>
              </a:stretch>
            </p:blipFill>
            <p:spPr>
              <a:xfrm>
                <a:off x="3234582" y="3492224"/>
                <a:ext cx="894262" cy="373815"/>
              </a:xfrm>
              <a:prstGeom prst="rect">
                <a:avLst/>
              </a:prstGeom>
            </p:spPr>
          </p:pic>
        </mc:Fallback>
      </mc:AlternateContent>
      <p:sp>
        <p:nvSpPr>
          <p:cNvPr id="4" name="Title 3">
            <a:extLst>
              <a:ext uri="{FF2B5EF4-FFF2-40B4-BE49-F238E27FC236}">
                <a16:creationId xmlns:a16="http://schemas.microsoft.com/office/drawing/2014/main" id="{05AABE8D-B8E7-85CD-ACFE-B6CB2EBCE722}"/>
              </a:ext>
            </a:extLst>
          </p:cNvPr>
          <p:cNvSpPr>
            <a:spLocks noGrp="1"/>
          </p:cNvSpPr>
          <p:nvPr>
            <p:ph type="title"/>
          </p:nvPr>
        </p:nvSpPr>
        <p:spPr>
          <a:xfrm>
            <a:off x="-752508" y="876172"/>
            <a:ext cx="609289" cy="629051"/>
          </a:xfrm>
        </p:spPr>
        <p:txBody>
          <a:bodyPr/>
          <a:lstStyle/>
          <a:p>
            <a:r>
              <a:rPr lang="en-US" dirty="0"/>
              <a:t>10</a:t>
            </a:r>
          </a:p>
        </p:txBody>
      </p:sp>
    </p:spTree>
    <p:extLst>
      <p:ext uri="{BB962C8B-B14F-4D97-AF65-F5344CB8AC3E}">
        <p14:creationId xmlns:p14="http://schemas.microsoft.com/office/powerpoint/2010/main" val="3222387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goats in a silvopasture system with pine trees">
            <a:extLst>
              <a:ext uri="{FF2B5EF4-FFF2-40B4-BE49-F238E27FC236}">
                <a16:creationId xmlns:a16="http://schemas.microsoft.com/office/drawing/2014/main" id="{22ABAA05-51D9-7D0B-73D8-B1F8D1165E95}"/>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a:stretch/>
        </p:blipFill>
        <p:spPr>
          <a:xfrm>
            <a:off x="90488" y="1366838"/>
            <a:ext cx="8963025" cy="4260056"/>
          </a:xfrm>
          <a:prstGeom prst="rect">
            <a:avLst/>
          </a:prstGeom>
          <a:noFill/>
        </p:spPr>
      </p:pic>
      <p:sp>
        <p:nvSpPr>
          <p:cNvPr id="2" name="Title 1">
            <a:extLst>
              <a:ext uri="{FF2B5EF4-FFF2-40B4-BE49-F238E27FC236}">
                <a16:creationId xmlns:a16="http://schemas.microsoft.com/office/drawing/2014/main" id="{9AFF9A6E-E56B-CD07-84A4-B2FB4AC8C4B3}"/>
              </a:ext>
            </a:extLst>
          </p:cNvPr>
          <p:cNvSpPr>
            <a:spLocks noGrp="1"/>
          </p:cNvSpPr>
          <p:nvPr>
            <p:ph type="title"/>
          </p:nvPr>
        </p:nvSpPr>
        <p:spPr>
          <a:xfrm>
            <a:off x="-675389" y="602055"/>
            <a:ext cx="444035" cy="629051"/>
          </a:xfrm>
        </p:spPr>
        <p:txBody>
          <a:bodyPr/>
          <a:lstStyle/>
          <a:p>
            <a:r>
              <a:rPr lang="en-US" dirty="0"/>
              <a:t>11</a:t>
            </a:r>
          </a:p>
        </p:txBody>
      </p:sp>
    </p:spTree>
    <p:extLst>
      <p:ext uri="{BB962C8B-B14F-4D97-AF65-F5344CB8AC3E}">
        <p14:creationId xmlns:p14="http://schemas.microsoft.com/office/powerpoint/2010/main" val="1301986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E348A6F-782A-2B43-053F-DC0D1A2C8821}"/>
              </a:ext>
            </a:extLst>
          </p:cNvPr>
          <p:cNvSpPr>
            <a:spLocks noGrp="1"/>
          </p:cNvSpPr>
          <p:nvPr>
            <p:ph type="title" idx="4294967295"/>
          </p:nvPr>
        </p:nvSpPr>
        <p:spPr>
          <a:xfrm>
            <a:off x="156761" y="1255276"/>
            <a:ext cx="414782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108000"/>
              </a:lnSpc>
              <a:spcBef>
                <a:spcPts val="750"/>
              </a:spcBef>
              <a:spcAft>
                <a:spcPts val="0"/>
              </a:spcAft>
              <a:buClrTx/>
              <a:buSzTx/>
              <a:buFont typeface="Arial" panose="020B0604020202020204" pitchFamily="34" charset="0"/>
              <a:buNone/>
              <a:tabLst/>
              <a:defRPr/>
            </a:pPr>
            <a:r>
              <a:rPr kumimoji="0" lang="en-US" sz="3600" b="1" i="1"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Why Does Silvopasture Work?</a:t>
            </a:r>
          </a:p>
        </p:txBody>
      </p:sp>
      <p:pic>
        <p:nvPicPr>
          <p:cNvPr id="5" name="Picture Placeholder 4" descr="Perimeter or interior fencing in a silvopasture grazing system">
            <a:extLst>
              <a:ext uri="{FF2B5EF4-FFF2-40B4-BE49-F238E27FC236}">
                <a16:creationId xmlns:a16="http://schemas.microsoft.com/office/drawing/2014/main" id="{017C08B0-18A0-DF52-CB3D-9A823F650392}"/>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4686300" y="1799455"/>
            <a:ext cx="4457701" cy="3084907"/>
          </a:xfrm>
        </p:spPr>
      </p:pic>
    </p:spTree>
    <p:extLst>
      <p:ext uri="{BB962C8B-B14F-4D97-AF65-F5344CB8AC3E}">
        <p14:creationId xmlns:p14="http://schemas.microsoft.com/office/powerpoint/2010/main" val="2408324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Lst>
          </p:cNvPr>
          <p:cNvSpPr>
            <a:spLocks noGrp="1"/>
          </p:cNvSpPr>
          <p:nvPr>
            <p:ph type="title"/>
          </p:nvPr>
        </p:nvSpPr>
        <p:spPr/>
        <p:txBody>
          <a:bodyPr/>
          <a:lstStyle/>
          <a:p>
            <a:r>
              <a:rPr lang="en-US" dirty="0"/>
              <a:t>Silvopasture – CPS 381 – Purposes </a:t>
            </a:r>
          </a:p>
        </p:txBody>
      </p:sp>
      <p:sp>
        <p:nvSpPr>
          <p:cNvPr id="5" name="Content Placeholder 4">
            <a:extLst>
              <a:ext uri="{FF2B5EF4-FFF2-40B4-BE49-F238E27FC236}">
                <a16:creationId xmlns:a16="http://schemas.microsoft.com/office/drawing/2014/main" id="{0C8B15AD-8EBE-6E69-C01B-1573C396F8E8}"/>
              </a:ext>
            </a:extLst>
          </p:cNvPr>
          <p:cNvSpPr>
            <a:spLocks noGrp="1"/>
          </p:cNvSpPr>
          <p:nvPr>
            <p:ph sz="quarter" idx="10"/>
          </p:nvPr>
        </p:nvSpPr>
        <p:spPr/>
        <p:txBody>
          <a:bodyPr/>
          <a:lstStyle/>
          <a:p>
            <a:r>
              <a:rPr lang="en-US" sz="1800" dirty="0"/>
              <a:t>Provide forage, </a:t>
            </a:r>
            <a:r>
              <a:rPr lang="en-US" sz="1800" b="1" u="sng" dirty="0"/>
              <a:t>shade, and/or shelter for livestock</a:t>
            </a:r>
            <a:r>
              <a:rPr lang="en-US" sz="1800" dirty="0"/>
              <a:t>.</a:t>
            </a:r>
          </a:p>
          <a:p>
            <a:r>
              <a:rPr lang="en-US" sz="1800" dirty="0"/>
              <a:t>Improve the productivity and health of trees/shrubs and forages.</a:t>
            </a:r>
          </a:p>
          <a:p>
            <a:r>
              <a:rPr lang="en-US" sz="1800" dirty="0"/>
              <a:t>Improve water quality.</a:t>
            </a:r>
          </a:p>
          <a:p>
            <a:r>
              <a:rPr lang="en-US" sz="1800" dirty="0"/>
              <a:t>Reduce erosion.</a:t>
            </a:r>
          </a:p>
          <a:p>
            <a:r>
              <a:rPr lang="en-US" sz="1800" dirty="0">
                <a:solidFill>
                  <a:schemeClr val="tx1"/>
                </a:solidFill>
              </a:rPr>
              <a:t>Enhance wildlife habitat.</a:t>
            </a:r>
          </a:p>
          <a:p>
            <a:r>
              <a:rPr lang="en-US" sz="1800" dirty="0"/>
              <a:t>Improve biological diversity.</a:t>
            </a:r>
          </a:p>
          <a:p>
            <a:r>
              <a:rPr lang="en-US" sz="1800" b="1" u="sng" dirty="0"/>
              <a:t>Improve soil quality</a:t>
            </a:r>
            <a:r>
              <a:rPr lang="en-US" sz="1800" dirty="0"/>
              <a:t>.</a:t>
            </a:r>
          </a:p>
          <a:p>
            <a:r>
              <a:rPr lang="en-US" sz="1800" b="1" u="sng" dirty="0"/>
              <a:t>Increase carbon sequestration and storage</a:t>
            </a:r>
            <a:r>
              <a:rPr lang="en-US" sz="1800" dirty="0"/>
              <a:t>.</a:t>
            </a:r>
          </a:p>
          <a:p>
            <a:r>
              <a:rPr lang="en-US" sz="1800" dirty="0"/>
              <a:t>Provide for beneficial organisms and pollinators</a:t>
            </a:r>
            <a:r>
              <a:rPr lang="en-US" sz="1800" i="1" dirty="0"/>
              <a:t>.</a:t>
            </a:r>
          </a:p>
        </p:txBody>
      </p:sp>
    </p:spTree>
    <p:extLst>
      <p:ext uri="{BB962C8B-B14F-4D97-AF65-F5344CB8AC3E}">
        <p14:creationId xmlns:p14="http://schemas.microsoft.com/office/powerpoint/2010/main" val="177591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3C8C2F-DAFB-73EE-CAAB-F017FCBADB08}"/>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b="881"/>
          <a:stretch/>
        </p:blipFill>
        <p:spPr>
          <a:xfrm>
            <a:off x="0" y="616944"/>
            <a:ext cx="9143985" cy="5143493"/>
          </a:xfrm>
          <a:prstGeom prst="rect">
            <a:avLst/>
          </a:prstGeom>
          <a:noFill/>
        </p:spPr>
      </p:pic>
      <p:sp>
        <p:nvSpPr>
          <p:cNvPr id="2" name="Title 1">
            <a:extLst>
              <a:ext uri="{FF2B5EF4-FFF2-40B4-BE49-F238E27FC236}">
                <a16:creationId xmlns:a16="http://schemas.microsoft.com/office/drawing/2014/main" id="{F3A5048D-F01C-F2C4-4CF5-689AD7C9DF7B}"/>
              </a:ext>
              <a:ext uri="{C183D7F6-B498-43B3-948B-1728B52AA6E4}">
                <adec:decorative xmlns:adec="http://schemas.microsoft.com/office/drawing/2017/decorative" val="1"/>
              </a:ext>
            </a:extLst>
          </p:cNvPr>
          <p:cNvSpPr>
            <a:spLocks noGrp="1"/>
          </p:cNvSpPr>
          <p:nvPr>
            <p:ph type="title"/>
          </p:nvPr>
        </p:nvSpPr>
        <p:spPr>
          <a:xfrm>
            <a:off x="-1457586" y="226177"/>
            <a:ext cx="1358435" cy="390767"/>
          </a:xfrm>
        </p:spPr>
        <p:txBody>
          <a:bodyPr/>
          <a:lstStyle/>
          <a:p>
            <a:r>
              <a:rPr lang="en-US" dirty="0"/>
              <a:t>12</a:t>
            </a:r>
          </a:p>
        </p:txBody>
      </p:sp>
    </p:spTree>
    <p:extLst>
      <p:ext uri="{BB962C8B-B14F-4D97-AF65-F5344CB8AC3E}">
        <p14:creationId xmlns:p14="http://schemas.microsoft.com/office/powerpoint/2010/main" val="648165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BF445A-A2DC-B5DC-FAAC-C0A98E637D9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1963" y="1366838"/>
            <a:ext cx="5680075" cy="4260056"/>
          </a:xfrm>
          <a:prstGeom prst="rect">
            <a:avLst/>
          </a:prstGeom>
          <a:noFill/>
          <a:ln w="28575">
            <a:solidFill>
              <a:schemeClr val="tx1"/>
            </a:solidFill>
          </a:ln>
        </p:spPr>
      </p:pic>
      <p:sp>
        <p:nvSpPr>
          <p:cNvPr id="2" name="Title 1">
            <a:extLst>
              <a:ext uri="{FF2B5EF4-FFF2-40B4-BE49-F238E27FC236}">
                <a16:creationId xmlns:a16="http://schemas.microsoft.com/office/drawing/2014/main" id="{AFE4AF45-DD47-841D-C119-98875910E6B7}"/>
              </a:ext>
              <a:ext uri="{C183D7F6-B498-43B3-948B-1728B52AA6E4}">
                <adec:decorative xmlns:adec="http://schemas.microsoft.com/office/drawing/2017/decorative" val="1"/>
              </a:ext>
            </a:extLst>
          </p:cNvPr>
          <p:cNvSpPr>
            <a:spLocks noGrp="1"/>
          </p:cNvSpPr>
          <p:nvPr>
            <p:ph type="title"/>
          </p:nvPr>
        </p:nvSpPr>
        <p:spPr>
          <a:xfrm>
            <a:off x="-939794" y="0"/>
            <a:ext cx="939794" cy="629051"/>
          </a:xfrm>
        </p:spPr>
        <p:txBody>
          <a:bodyPr/>
          <a:lstStyle/>
          <a:p>
            <a:r>
              <a:rPr lang="en-US" dirty="0"/>
              <a:t>13</a:t>
            </a:r>
            <a:br>
              <a:rPr lang="en-US" dirty="0"/>
            </a:br>
            <a:endParaRPr lang="en-US" dirty="0"/>
          </a:p>
        </p:txBody>
      </p:sp>
    </p:spTree>
    <p:extLst>
      <p:ext uri="{BB962C8B-B14F-4D97-AF65-F5344CB8AC3E}">
        <p14:creationId xmlns:p14="http://schemas.microsoft.com/office/powerpoint/2010/main" val="2909590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064D9B-9E25-5DDF-C8DA-516AA6C4D7FC}"/>
              </a:ext>
            </a:extLst>
          </p:cNvPr>
          <p:cNvSpPr>
            <a:spLocks noGrp="1"/>
          </p:cNvSpPr>
          <p:nvPr>
            <p:ph type="title"/>
          </p:nvPr>
        </p:nvSpPr>
        <p:spPr/>
        <p:txBody>
          <a:bodyPr/>
          <a:lstStyle/>
          <a:p>
            <a:r>
              <a:rPr lang="en-US" sz="2700" dirty="0"/>
              <a:t>Tree Selection Considerations</a:t>
            </a:r>
          </a:p>
        </p:txBody>
      </p:sp>
      <p:sp>
        <p:nvSpPr>
          <p:cNvPr id="7" name="Content Placeholder 6">
            <a:extLst>
              <a:ext uri="{FF2B5EF4-FFF2-40B4-BE49-F238E27FC236}">
                <a16:creationId xmlns:a16="http://schemas.microsoft.com/office/drawing/2014/main" id="{F3CAB579-9619-6956-047E-A548307B2878}"/>
              </a:ext>
            </a:extLst>
          </p:cNvPr>
          <p:cNvSpPr>
            <a:spLocks noGrp="1"/>
          </p:cNvSpPr>
          <p:nvPr>
            <p:ph sz="quarter" idx="10"/>
          </p:nvPr>
        </p:nvSpPr>
        <p:spPr/>
        <p:txBody>
          <a:bodyPr/>
          <a:lstStyle/>
          <a:p>
            <a:r>
              <a:rPr lang="en-US" dirty="0"/>
              <a:t>Adapted to site</a:t>
            </a:r>
          </a:p>
          <a:p>
            <a:r>
              <a:rPr lang="en-US" dirty="0"/>
              <a:t>Compatible with forage and livestock</a:t>
            </a:r>
          </a:p>
          <a:p>
            <a:r>
              <a:rPr lang="en-US" dirty="0"/>
              <a:t>Leaf shape and phenology</a:t>
            </a:r>
          </a:p>
          <a:p>
            <a:r>
              <a:rPr lang="en-US" dirty="0"/>
              <a:t>Mast for supplemental feed</a:t>
            </a:r>
          </a:p>
          <a:p>
            <a:r>
              <a:rPr lang="en-US" dirty="0"/>
              <a:t>Adapted to management</a:t>
            </a:r>
          </a:p>
          <a:p>
            <a:r>
              <a:rPr lang="en-US" dirty="0"/>
              <a:t>Soil benefits</a:t>
            </a:r>
          </a:p>
          <a:p>
            <a:r>
              <a:rPr lang="en-US" dirty="0"/>
              <a:t>Timber and non-timber products </a:t>
            </a:r>
          </a:p>
          <a:p>
            <a:r>
              <a:rPr lang="en-US" dirty="0"/>
              <a:t>Adapted to expected changes</a:t>
            </a:r>
          </a:p>
          <a:p>
            <a:pPr marL="0" indent="0">
              <a:buNone/>
            </a:pPr>
            <a:endParaRPr lang="en-US" dirty="0"/>
          </a:p>
          <a:p>
            <a:endParaRPr lang="en-US" dirty="0"/>
          </a:p>
        </p:txBody>
      </p:sp>
      <p:pic>
        <p:nvPicPr>
          <p:cNvPr id="3" name="Picture 2" descr="Adapted to site = soil, climate, localized limitations&#10;Compatible with forage and livestock = avoid allelopathic interactions; avoid trees that may produce plant parts that are toxic to planned livestock&#10;Leaf shape and phenology = impact on shading; pine needles allow light infiltration, as does honeylocust, walnut, and other narrow-leafed trees.  Late leaf out and early leaf drop (black walnut).&#10;Mast for supplemental feed = honeylocsut pods, mulberries, persimmon, et&#10;Adapted to management = pruning, resprouting, regeneration&#10;Soil benefits = nitrogen fixers, fast OM turnover&#10;Timber and non-timber products = long lived trees and solid wood products are best for C capture.  Other products that have value &#10;Adapted to expected changes = climatic changes, changes in livestock, changes in local site conditions&#10;">
            <a:extLst>
              <a:ext uri="{FF2B5EF4-FFF2-40B4-BE49-F238E27FC236}">
                <a16:creationId xmlns:a16="http://schemas.microsoft.com/office/drawing/2014/main" id="{C22CE4ED-2C29-C8BF-9176-7C06A8F229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36948" y="2910081"/>
            <a:ext cx="4007053" cy="2673745"/>
          </a:xfrm>
          <a:prstGeom prst="rect">
            <a:avLst/>
          </a:prstGeom>
          <a:ln w="38100">
            <a:solidFill>
              <a:schemeClr val="tx1"/>
            </a:solidFill>
          </a:ln>
        </p:spPr>
      </p:pic>
    </p:spTree>
    <p:extLst>
      <p:ext uri="{BB962C8B-B14F-4D97-AF65-F5344CB8AC3E}">
        <p14:creationId xmlns:p14="http://schemas.microsoft.com/office/powerpoint/2010/main" val="909959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ilvopasture system containing mixed forages, Black Walnut and Honey Locust tree species.">
            <a:extLst>
              <a:ext uri="{FF2B5EF4-FFF2-40B4-BE49-F238E27FC236}">
                <a16:creationId xmlns:a16="http://schemas.microsoft.com/office/drawing/2014/main" id="{78D45309-F8A9-6317-3DDE-1C8B7A49AF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7775" y="2711082"/>
            <a:ext cx="4386225" cy="3289669"/>
          </a:xfrm>
          <a:prstGeom prst="rect">
            <a:avLst/>
          </a:prstGeom>
        </p:spPr>
      </p:pic>
      <p:sp>
        <p:nvSpPr>
          <p:cNvPr id="2" name="Title 1"/>
          <p:cNvSpPr>
            <a:spLocks noGrp="1"/>
          </p:cNvSpPr>
          <p:nvPr>
            <p:ph type="title"/>
          </p:nvPr>
        </p:nvSpPr>
        <p:spPr>
          <a:xfrm>
            <a:off x="477679" y="1869416"/>
            <a:ext cx="7078980" cy="3119169"/>
          </a:xfrm>
        </p:spPr>
        <p:txBody>
          <a:bodyPr>
            <a:normAutofit fontScale="90000"/>
          </a:bodyPr>
          <a:lstStyle/>
          <a:p>
            <a:r>
              <a:rPr lang="en-US" sz="2025" dirty="0"/>
              <a:t>“Plots under </a:t>
            </a:r>
            <a:r>
              <a:rPr lang="en-US" sz="2025" u="sng" dirty="0"/>
              <a:t>black walnut yielded 13% more forage than those under honey locust</a:t>
            </a:r>
            <a:r>
              <a:rPr lang="en-US" sz="2025" dirty="0"/>
              <a:t> (5790 vs. 5130 kg ha-1) for trees less than seven years old.  Forage under honey locust had more growth with older trees.“</a:t>
            </a:r>
            <a:br>
              <a:rPr lang="en-US" sz="2025" dirty="0"/>
            </a:br>
            <a:br>
              <a:rPr lang="en-US" sz="2025" dirty="0"/>
            </a:br>
            <a:br>
              <a:rPr lang="en-US" sz="2025" dirty="0"/>
            </a:br>
            <a:br>
              <a:rPr lang="en-US" sz="2025" dirty="0"/>
            </a:br>
            <a:br>
              <a:rPr lang="en-US" sz="2025" dirty="0"/>
            </a:br>
            <a:br>
              <a:rPr lang="en-US" sz="2025" dirty="0"/>
            </a:br>
            <a:br>
              <a:rPr lang="en-US" cap="none" dirty="0"/>
            </a:br>
            <a:r>
              <a:rPr lang="en-US" sz="1200" dirty="0"/>
              <a:t>USDA-ARS, Dr. </a:t>
            </a:r>
            <a:r>
              <a:rPr lang="en-US" sz="1200" u="sng" dirty="0"/>
              <a:t>John Fike </a:t>
            </a:r>
            <a:r>
              <a:rPr lang="en-US" sz="1200" u="sng" dirty="0" err="1"/>
              <a:t>VATech</a:t>
            </a:r>
            <a:r>
              <a:rPr lang="en-US" sz="1200" u="sng" dirty="0"/>
              <a:t> </a:t>
            </a:r>
            <a:r>
              <a:rPr lang="en-US" sz="1200" dirty="0"/>
              <a:t>and associates; </a:t>
            </a:r>
            <a:br>
              <a:rPr lang="en-US" dirty="0"/>
            </a:br>
            <a:br>
              <a:rPr lang="en-US" dirty="0"/>
            </a:br>
            <a:endParaRPr lang="en-US" cap="none" dirty="0"/>
          </a:p>
        </p:txBody>
      </p:sp>
      <p:sp>
        <p:nvSpPr>
          <p:cNvPr id="3" name="TextBox 2">
            <a:extLst>
              <a:ext uri="{FF2B5EF4-FFF2-40B4-BE49-F238E27FC236}">
                <a16:creationId xmlns:a16="http://schemas.microsoft.com/office/drawing/2014/main" id="{85534A8B-DE9B-88E1-3330-BBF85C42B0A7}"/>
              </a:ext>
            </a:extLst>
          </p:cNvPr>
          <p:cNvSpPr txBox="1"/>
          <p:nvPr/>
        </p:nvSpPr>
        <p:spPr>
          <a:xfrm>
            <a:off x="259080" y="1469292"/>
            <a:ext cx="8035290" cy="415498"/>
          </a:xfrm>
          <a:prstGeom prst="rect">
            <a:avLst/>
          </a:prstGeom>
          <a:noFill/>
        </p:spPr>
        <p:txBody>
          <a:bodyPr wrap="square" rtlCol="0">
            <a:spAutoFit/>
          </a:bodyPr>
          <a:lstStyle/>
          <a:p>
            <a:r>
              <a:rPr lang="en-US" sz="2100" b="1" dirty="0">
                <a:solidFill>
                  <a:srgbClr val="0741A3"/>
                </a:solidFill>
              </a:rPr>
              <a:t>Forage Growth under Black Walnut and Honey Locust </a:t>
            </a:r>
          </a:p>
        </p:txBody>
      </p:sp>
    </p:spTree>
    <p:extLst>
      <p:ext uri="{BB962C8B-B14F-4D97-AF65-F5344CB8AC3E}">
        <p14:creationId xmlns:p14="http://schemas.microsoft.com/office/powerpoint/2010/main" val="196400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1C72EA-397D-5913-7784-073D2E75BFCE}"/>
              </a:ext>
            </a:extLst>
          </p:cNvPr>
          <p:cNvSpPr>
            <a:spLocks noGrp="1"/>
          </p:cNvSpPr>
          <p:nvPr>
            <p:ph type="title" idx="4294967295"/>
          </p:nvPr>
        </p:nvSpPr>
        <p:spPr>
          <a:xfrm>
            <a:off x="11216" y="1474634"/>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27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Forage Selection Considerations</a:t>
            </a:r>
          </a:p>
        </p:txBody>
      </p:sp>
      <p:sp>
        <p:nvSpPr>
          <p:cNvPr id="3" name="Content Placeholder 2">
            <a:extLst>
              <a:ext uri="{FF2B5EF4-FFF2-40B4-BE49-F238E27FC236}">
                <a16:creationId xmlns:a16="http://schemas.microsoft.com/office/drawing/2014/main" id="{090346D8-9AA1-735A-A9C3-F95F9803900C}"/>
              </a:ext>
            </a:extLst>
          </p:cNvPr>
          <p:cNvSpPr>
            <a:spLocks noGrp="1"/>
          </p:cNvSpPr>
          <p:nvPr>
            <p:ph sz="quarter" idx="13"/>
          </p:nvPr>
        </p:nvSpPr>
        <p:spPr>
          <a:xfrm>
            <a:off x="377191" y="2080022"/>
            <a:ext cx="5416391" cy="3380994"/>
          </a:xfrm>
        </p:spPr>
        <p:txBody>
          <a:bodyPr/>
          <a:lstStyle/>
          <a:p>
            <a:r>
              <a:rPr lang="en-US" dirty="0"/>
              <a:t>Adapted to site</a:t>
            </a:r>
          </a:p>
          <a:p>
            <a:r>
              <a:rPr lang="en-US" dirty="0"/>
              <a:t>Transition over time</a:t>
            </a:r>
          </a:p>
          <a:p>
            <a:r>
              <a:rPr lang="en-US" dirty="0"/>
              <a:t>Compatible with trees and livestock</a:t>
            </a:r>
          </a:p>
          <a:p>
            <a:r>
              <a:rPr lang="en-US" dirty="0"/>
              <a:t>Adapted to shade</a:t>
            </a:r>
          </a:p>
          <a:p>
            <a:pPr marL="600067" lvl="1" indent="-257175">
              <a:lnSpc>
                <a:spcPct val="107000"/>
              </a:lnSpc>
              <a:spcBef>
                <a:spcPts val="0"/>
              </a:spcBef>
              <a:buFont typeface="Symbol" panose="05050102010706020507" pitchFamily="18" charset="2"/>
              <a:buChar char=""/>
            </a:pPr>
            <a:r>
              <a:rPr lang="en-US" sz="2100" kern="100" dirty="0">
                <a:latin typeface="Calibri" panose="020F0502020204030204" pitchFamily="34" charset="0"/>
                <a:ea typeface="Calibri" panose="020F0502020204030204" pitchFamily="34" charset="0"/>
                <a:cs typeface="Times New Roman" panose="02020603050405020304" pitchFamily="18" charset="0"/>
              </a:rPr>
              <a:t>Cool Season (C3) forages – Target 40-50% shade (60-50% sun)</a:t>
            </a:r>
          </a:p>
          <a:p>
            <a:pPr marL="600067" lvl="1" indent="-257175">
              <a:lnSpc>
                <a:spcPct val="107000"/>
              </a:lnSpc>
              <a:spcBef>
                <a:spcPts val="0"/>
              </a:spcBef>
              <a:buFont typeface="Symbol" panose="05050102010706020507" pitchFamily="18" charset="2"/>
              <a:buChar char=""/>
            </a:pPr>
            <a:r>
              <a:rPr lang="en-US" sz="2100" kern="100" dirty="0">
                <a:latin typeface="Calibri" panose="020F0502020204030204" pitchFamily="34" charset="0"/>
                <a:ea typeface="Calibri" panose="020F0502020204030204" pitchFamily="34" charset="0"/>
                <a:cs typeface="Times New Roman" panose="02020603050405020304" pitchFamily="18" charset="0"/>
              </a:rPr>
              <a:t>Warm Season (C4) forages – Target 30-40% shade (70-60% sun)</a:t>
            </a:r>
          </a:p>
          <a:p>
            <a:endParaRPr lang="en-US" dirty="0"/>
          </a:p>
        </p:txBody>
      </p:sp>
      <p:pic>
        <p:nvPicPr>
          <p:cNvPr id="5" name="Picture 4" descr="Silvopasture system containing forages and harwood tree species.  Picture demonstrates the amount of tolerable shade for certain forage species">
            <a:extLst>
              <a:ext uri="{FF2B5EF4-FFF2-40B4-BE49-F238E27FC236}">
                <a16:creationId xmlns:a16="http://schemas.microsoft.com/office/drawing/2014/main" id="{18FEDD7E-F1C7-EF89-ED65-B15266D095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40401" y="1930004"/>
            <a:ext cx="3403599" cy="2552699"/>
          </a:xfrm>
          <a:prstGeom prst="rect">
            <a:avLst/>
          </a:prstGeom>
        </p:spPr>
      </p:pic>
    </p:spTree>
    <p:extLst>
      <p:ext uri="{BB962C8B-B14F-4D97-AF65-F5344CB8AC3E}">
        <p14:creationId xmlns:p14="http://schemas.microsoft.com/office/powerpoint/2010/main" val="3211998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28138-6875-D7E6-0661-66B78DB7A220}"/>
              </a:ext>
              <a:ext uri="{C183D7F6-B498-43B3-948B-1728B52AA6E4}">
                <adec:decorative xmlns:adec="http://schemas.microsoft.com/office/drawing/2017/decorative" val="1"/>
              </a:ext>
            </a:extLst>
          </p:cNvPr>
          <p:cNvSpPr>
            <a:spLocks noGrp="1"/>
          </p:cNvSpPr>
          <p:nvPr>
            <p:ph type="title" idx="4294967295"/>
          </p:nvPr>
        </p:nvSpPr>
        <p:spPr>
          <a:xfrm>
            <a:off x="143589" y="1434693"/>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4050" b="1" i="0" u="sng"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Agroforestry Is….</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endParaRPr>
          </a:p>
        </p:txBody>
      </p:sp>
      <p:sp>
        <p:nvSpPr>
          <p:cNvPr id="7" name="Picture Placeholder 6">
            <a:extLst>
              <a:ext uri="{FF2B5EF4-FFF2-40B4-BE49-F238E27FC236}">
                <a16:creationId xmlns:a16="http://schemas.microsoft.com/office/drawing/2014/main" id="{6B72DED6-C84E-F7DA-3320-DD33829246EF}"/>
              </a:ext>
              <a:ext uri="{C183D7F6-B498-43B3-948B-1728B52AA6E4}">
                <adec:decorative xmlns:adec="http://schemas.microsoft.com/office/drawing/2017/decorative" val="1"/>
              </a:ext>
            </a:extLst>
          </p:cNvPr>
          <p:cNvSpPr>
            <a:spLocks noGrp="1"/>
          </p:cNvSpPr>
          <p:nvPr>
            <p:ph type="pic" sz="quarter" idx="4294967295"/>
          </p:nvPr>
        </p:nvSpPr>
        <p:spPr>
          <a:xfrm>
            <a:off x="7182093" y="1543051"/>
            <a:ext cx="1733309" cy="3914774"/>
          </a:xfrm>
          <a:prstGeom prst="rect">
            <a:avLst/>
          </a:prstGeom>
        </p:spPr>
        <p:txBody>
          <a:bodyPr/>
          <a:lstStyle/>
          <a:p>
            <a:endParaRPr lang="en-US" dirty="0"/>
          </a:p>
        </p:txBody>
      </p:sp>
      <p:sp>
        <p:nvSpPr>
          <p:cNvPr id="4" name="Content Placeholder 3">
            <a:extLst>
              <a:ext uri="{FF2B5EF4-FFF2-40B4-BE49-F238E27FC236}">
                <a16:creationId xmlns:a16="http://schemas.microsoft.com/office/drawing/2014/main" id="{672231E1-3953-5DD3-B221-61B16BCFAD57}"/>
              </a:ext>
              <a:ext uri="{C183D7F6-B498-43B3-948B-1728B52AA6E4}">
                <adec:decorative xmlns:adec="http://schemas.microsoft.com/office/drawing/2017/decorative" val="1"/>
              </a:ext>
            </a:extLst>
          </p:cNvPr>
          <p:cNvSpPr>
            <a:spLocks noGrp="1"/>
          </p:cNvSpPr>
          <p:nvPr>
            <p:ph sz="quarter" idx="13"/>
          </p:nvPr>
        </p:nvSpPr>
        <p:spPr>
          <a:xfrm>
            <a:off x="377190" y="2142669"/>
            <a:ext cx="5167279" cy="3380994"/>
          </a:xfrm>
        </p:spPr>
        <p:txBody>
          <a:bodyPr/>
          <a:lstStyle/>
          <a:p>
            <a:r>
              <a:rPr lang="en-US" dirty="0"/>
              <a:t>The </a:t>
            </a:r>
            <a:r>
              <a:rPr lang="en-US" u="sng" dirty="0"/>
              <a:t>intentional integration </a:t>
            </a:r>
            <a:r>
              <a:rPr lang="en-US" dirty="0"/>
              <a:t>of trees or shrubs with crop or animal production to create environmental, economic, and social benefits </a:t>
            </a:r>
            <a:r>
              <a:rPr lang="en-US" i="1" dirty="0"/>
              <a:t>(USDA Agroforestry Strategic Framework, Fiscal Years 2019-2024). </a:t>
            </a:r>
          </a:p>
          <a:p>
            <a:endParaRPr lang="en-US" i="1" dirty="0"/>
          </a:p>
          <a:p>
            <a:r>
              <a:rPr lang="en-US" b="1" i="1" dirty="0"/>
              <a:t>Working Trees for Agriculture and People!</a:t>
            </a:r>
          </a:p>
          <a:p>
            <a:endParaRPr lang="en-US" sz="1800" b="1" i="1" dirty="0"/>
          </a:p>
        </p:txBody>
      </p:sp>
      <p:pic>
        <p:nvPicPr>
          <p:cNvPr id="8" name="Picture 7">
            <a:extLst>
              <a:ext uri="{FF2B5EF4-FFF2-40B4-BE49-F238E27FC236}">
                <a16:creationId xmlns:a16="http://schemas.microsoft.com/office/drawing/2014/main" id="{64321468-146E-E740-50A2-84C080CB8F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696868" y="1241074"/>
            <a:ext cx="3370933" cy="4282589"/>
          </a:xfrm>
          <a:prstGeom prst="rect">
            <a:avLst/>
          </a:prstGeom>
        </p:spPr>
      </p:pic>
    </p:spTree>
    <p:extLst>
      <p:ext uri="{BB962C8B-B14F-4D97-AF65-F5344CB8AC3E}">
        <p14:creationId xmlns:p14="http://schemas.microsoft.com/office/powerpoint/2010/main" val="316943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988B2E-96E5-5CE2-D9AB-2BC6C4E7695D}"/>
              </a:ext>
            </a:extLst>
          </p:cNvPr>
          <p:cNvSpPr>
            <a:spLocks noGrp="1"/>
          </p:cNvSpPr>
          <p:nvPr>
            <p:ph type="title" idx="4294967295"/>
          </p:nvPr>
        </p:nvSpPr>
        <p:spPr>
          <a:xfrm>
            <a:off x="5444256" y="1492384"/>
            <a:ext cx="6702424"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PAR and C3 vs C4</a:t>
            </a:r>
          </a:p>
        </p:txBody>
      </p:sp>
      <p:pic>
        <p:nvPicPr>
          <p:cNvPr id="5" name="Content Placeholder 4" descr="This graphic shows the correlation of Photosynthetically Active Radiation and Net Photosynthesis of cotton and maize.">
            <a:extLst>
              <a:ext uri="{FF2B5EF4-FFF2-40B4-BE49-F238E27FC236}">
                <a16:creationId xmlns:a16="http://schemas.microsoft.com/office/drawing/2014/main" id="{6338DD4A-4F9A-5B05-A2CC-012077C995AE}"/>
              </a:ext>
            </a:extLst>
          </p:cNvPr>
          <p:cNvPicPr>
            <a:picLocks noGrp="1" noChangeAspect="1"/>
          </p:cNvPicPr>
          <p:nvPr>
            <p:ph sz="quarter" idx="13"/>
          </p:nvPr>
        </p:nvPicPr>
        <p:blipFill>
          <a:blip r:embed="rId3"/>
          <a:stretch>
            <a:fillRect/>
          </a:stretch>
        </p:blipFill>
        <p:spPr>
          <a:xfrm>
            <a:off x="182902" y="1224411"/>
            <a:ext cx="5261354" cy="4305541"/>
          </a:xfrm>
        </p:spPr>
      </p:pic>
      <p:sp>
        <p:nvSpPr>
          <p:cNvPr id="7" name="TextBox 6">
            <a:extLst>
              <a:ext uri="{FF2B5EF4-FFF2-40B4-BE49-F238E27FC236}">
                <a16:creationId xmlns:a16="http://schemas.microsoft.com/office/drawing/2014/main" id="{86D34506-2B9D-BB56-D4EC-184CB4A1E1EE}"/>
              </a:ext>
            </a:extLst>
          </p:cNvPr>
          <p:cNvSpPr txBox="1"/>
          <p:nvPr/>
        </p:nvSpPr>
        <p:spPr>
          <a:xfrm>
            <a:off x="5596861" y="2362811"/>
            <a:ext cx="3364238" cy="923330"/>
          </a:xfrm>
          <a:prstGeom prst="rect">
            <a:avLst/>
          </a:prstGeom>
          <a:noFill/>
        </p:spPr>
        <p:txBody>
          <a:bodyPr wrap="square">
            <a:spAutoFit/>
          </a:bodyPr>
          <a:lstStyle/>
          <a:p>
            <a:pPr algn="l"/>
            <a:r>
              <a:rPr lang="en-US" sz="1350" dirty="0">
                <a:latin typeface="Times-Roman"/>
              </a:rPr>
              <a:t>Net photosynthesis as a function of photon flux </a:t>
            </a:r>
            <a:r>
              <a:rPr lang="en-US" sz="1350" i="1" dirty="0">
                <a:latin typeface="Times-Roman"/>
              </a:rPr>
              <a:t>density </a:t>
            </a:r>
            <a:r>
              <a:rPr lang="en-US" sz="1350" dirty="0">
                <a:latin typeface="Times-Roman"/>
              </a:rPr>
              <a:t>in the PAR range in maize (C4 plant) and cotton (C3 plant) (Jose,</a:t>
            </a:r>
          </a:p>
          <a:p>
            <a:pPr algn="l"/>
            <a:r>
              <a:rPr lang="en-US" sz="1350" dirty="0">
                <a:latin typeface="Times-Roman"/>
              </a:rPr>
              <a:t>unpublished data).</a:t>
            </a:r>
            <a:endParaRPr lang="en-US" sz="1350" dirty="0"/>
          </a:p>
        </p:txBody>
      </p:sp>
    </p:spTree>
    <p:extLst>
      <p:ext uri="{BB962C8B-B14F-4D97-AF65-F5344CB8AC3E}">
        <p14:creationId xmlns:p14="http://schemas.microsoft.com/office/powerpoint/2010/main" val="4252208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38AD45-9880-EFCA-3B18-05F3F0EE01BB}"/>
              </a:ext>
              <a:ext uri="{C183D7F6-B498-43B3-948B-1728B52AA6E4}">
                <adec:decorative xmlns:adec="http://schemas.microsoft.com/office/drawing/2017/decorative" val="1"/>
              </a:ext>
            </a:extLst>
          </p:cNvPr>
          <p:cNvSpPr>
            <a:spLocks noGrp="1"/>
          </p:cNvSpPr>
          <p:nvPr>
            <p:ph type="body" sz="quarter" idx="11"/>
          </p:nvPr>
        </p:nvSpPr>
        <p:spPr/>
        <p:txBody>
          <a:bodyPr/>
          <a:lstStyle/>
          <a:p>
            <a:endParaRPr lang="en-US"/>
          </a:p>
        </p:txBody>
      </p:sp>
      <p:sp>
        <p:nvSpPr>
          <p:cNvPr id="5" name="object 79">
            <a:extLst>
              <a:ext uri="{FF2B5EF4-FFF2-40B4-BE49-F238E27FC236}">
                <a16:creationId xmlns:a16="http://schemas.microsoft.com/office/drawing/2014/main" id="{C080F1E6-B47E-6651-687D-BD0734DBD91A}"/>
              </a:ext>
              <a:ext uri="{C183D7F6-B498-43B3-948B-1728B52AA6E4}">
                <adec:decorative xmlns:adec="http://schemas.microsoft.com/office/drawing/2017/decorative" val="1"/>
              </a:ext>
            </a:extLst>
          </p:cNvPr>
          <p:cNvSpPr/>
          <p:nvPr/>
        </p:nvSpPr>
        <p:spPr>
          <a:xfrm>
            <a:off x="3222831" y="2872146"/>
            <a:ext cx="2828925" cy="1863804"/>
          </a:xfrm>
          <a:custGeom>
            <a:avLst/>
            <a:gdLst/>
            <a:ahLst/>
            <a:cxnLst/>
            <a:rect l="l" t="t" r="r" b="b"/>
            <a:pathLst>
              <a:path w="5029200" h="3313429">
                <a:moveTo>
                  <a:pt x="0" y="3313176"/>
                </a:moveTo>
                <a:lnTo>
                  <a:pt x="5029200" y="3313176"/>
                </a:lnTo>
                <a:lnTo>
                  <a:pt x="5029200" y="0"/>
                </a:lnTo>
                <a:lnTo>
                  <a:pt x="0" y="0"/>
                </a:lnTo>
                <a:lnTo>
                  <a:pt x="0" y="3313176"/>
                </a:lnTo>
                <a:close/>
              </a:path>
            </a:pathLst>
          </a:custGeom>
          <a:solidFill>
            <a:srgbClr val="FFFFFF"/>
          </a:solidFill>
        </p:spPr>
        <p:txBody>
          <a:bodyPr wrap="square" lIns="0" tIns="0" rIns="0" bIns="0" rtlCol="0"/>
          <a:lstStyle/>
          <a:p>
            <a:endParaRPr sz="1013" dirty="0">
              <a:solidFill>
                <a:prstClr val="black"/>
              </a:solidFill>
            </a:endParaRPr>
          </a:p>
        </p:txBody>
      </p:sp>
      <p:graphicFrame>
        <p:nvGraphicFramePr>
          <p:cNvPr id="8" name="Chart 7">
            <a:extLst>
              <a:ext uri="{FF2B5EF4-FFF2-40B4-BE49-F238E27FC236}">
                <a16:creationId xmlns:a16="http://schemas.microsoft.com/office/drawing/2014/main" id="{AAA92FBE-CC89-5F48-7101-7D311EBC2057}"/>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978164504"/>
              </p:ext>
            </p:extLst>
          </p:nvPr>
        </p:nvGraphicFramePr>
        <p:xfrm>
          <a:off x="0" y="857251"/>
          <a:ext cx="9144000" cy="5143499"/>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6B3358BD-3564-2CE4-159E-B326EB63D5EC}"/>
              </a:ext>
              <a:ext uri="{C183D7F6-B498-43B3-948B-1728B52AA6E4}">
                <adec:decorative xmlns:adec="http://schemas.microsoft.com/office/drawing/2017/decorative" val="1"/>
              </a:ext>
            </a:extLst>
          </p:cNvPr>
          <p:cNvSpPr>
            <a:spLocks noGrp="1"/>
          </p:cNvSpPr>
          <p:nvPr>
            <p:ph type="title" idx="4294967295"/>
          </p:nvPr>
        </p:nvSpPr>
        <p:spPr>
          <a:xfrm>
            <a:off x="-1387437" y="0"/>
            <a:ext cx="1299302" cy="1325563"/>
          </a:xfrm>
          <a:prstGeom prst="rect">
            <a:avLst/>
          </a:prstGeom>
        </p:spPr>
        <p:txBody>
          <a:bodyPr/>
          <a:lstStyle/>
          <a:p>
            <a:r>
              <a:rPr lang="en-US" dirty="0"/>
              <a:t>14</a:t>
            </a:r>
          </a:p>
        </p:txBody>
      </p:sp>
    </p:spTree>
    <p:extLst>
      <p:ext uri="{BB962C8B-B14F-4D97-AF65-F5344CB8AC3E}">
        <p14:creationId xmlns:p14="http://schemas.microsoft.com/office/powerpoint/2010/main" val="3403754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648D06C-5DD3-24BD-2200-59C962DCBD1E}"/>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26352658"/>
              </p:ext>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AE798AA6-5727-1B58-D21B-69C9EE1A64E1}"/>
              </a:ext>
              <a:ext uri="{C183D7F6-B498-43B3-948B-1728B52AA6E4}">
                <adec:decorative xmlns:adec="http://schemas.microsoft.com/office/drawing/2017/decorative" val="1"/>
              </a:ext>
            </a:extLst>
          </p:cNvPr>
          <p:cNvSpPr>
            <a:spLocks noGrp="1"/>
          </p:cNvSpPr>
          <p:nvPr>
            <p:ph type="title" idx="4294967295"/>
          </p:nvPr>
        </p:nvSpPr>
        <p:spPr>
          <a:xfrm>
            <a:off x="-935745" y="0"/>
            <a:ext cx="803543" cy="1325563"/>
          </a:xfrm>
          <a:prstGeom prst="rect">
            <a:avLst/>
          </a:prstGeom>
        </p:spPr>
        <p:txBody>
          <a:bodyPr/>
          <a:lstStyle/>
          <a:p>
            <a:r>
              <a:rPr lang="en-US" dirty="0"/>
              <a:t>15</a:t>
            </a:r>
          </a:p>
        </p:txBody>
      </p:sp>
    </p:spTree>
    <p:extLst>
      <p:ext uri="{BB962C8B-B14F-4D97-AF65-F5344CB8AC3E}">
        <p14:creationId xmlns:p14="http://schemas.microsoft.com/office/powerpoint/2010/main" val="389456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CD279F-D45A-2117-72D1-82B817E36B7B}"/>
              </a:ext>
            </a:extLst>
          </p:cNvPr>
          <p:cNvSpPr>
            <a:spLocks noGrp="1"/>
          </p:cNvSpPr>
          <p:nvPr>
            <p:ph type="title" idx="4294967295"/>
          </p:nvPr>
        </p:nvSpPr>
        <p:spPr>
          <a:xfrm>
            <a:off x="147584" y="1481778"/>
            <a:ext cx="8324904"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Other Considerations for Forages</a:t>
            </a:r>
          </a:p>
        </p:txBody>
      </p:sp>
      <p:sp>
        <p:nvSpPr>
          <p:cNvPr id="3" name="Content Placeholder 2">
            <a:extLst>
              <a:ext uri="{FF2B5EF4-FFF2-40B4-BE49-F238E27FC236}">
                <a16:creationId xmlns:a16="http://schemas.microsoft.com/office/drawing/2014/main" id="{2C83DFA9-4FF5-2904-FE94-A77008487BD5}"/>
              </a:ext>
            </a:extLst>
          </p:cNvPr>
          <p:cNvSpPr>
            <a:spLocks noGrp="1"/>
          </p:cNvSpPr>
          <p:nvPr>
            <p:ph sz="quarter" idx="13"/>
          </p:nvPr>
        </p:nvSpPr>
        <p:spPr>
          <a:xfrm>
            <a:off x="348615" y="2301479"/>
            <a:ext cx="8209598" cy="3380994"/>
          </a:xfrm>
        </p:spPr>
        <p:txBody>
          <a:bodyPr/>
          <a:lstStyle/>
          <a:p>
            <a:pPr marL="0" indent="0">
              <a:buNone/>
            </a:pPr>
            <a:endParaRPr lang="en-US" dirty="0"/>
          </a:p>
          <a:p>
            <a:r>
              <a:rPr lang="en-US" dirty="0"/>
              <a:t>Timing of Forage Availability</a:t>
            </a:r>
          </a:p>
          <a:p>
            <a:pPr marL="0" indent="0">
              <a:buNone/>
            </a:pPr>
            <a:endParaRPr lang="en-US" dirty="0"/>
          </a:p>
          <a:p>
            <a:r>
              <a:rPr lang="en-US" dirty="0"/>
              <a:t>Quality vs Quantity</a:t>
            </a:r>
          </a:p>
          <a:p>
            <a:endParaRPr lang="en-US" dirty="0"/>
          </a:p>
        </p:txBody>
      </p:sp>
    </p:spTree>
    <p:extLst>
      <p:ext uri="{BB962C8B-B14F-4D97-AF65-F5344CB8AC3E}">
        <p14:creationId xmlns:p14="http://schemas.microsoft.com/office/powerpoint/2010/main" val="4014013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4658BF-B4D4-4F1E-95BB-27BA8EC7575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93583" y="1298972"/>
            <a:ext cx="5756834" cy="4260056"/>
          </a:xfrm>
          <a:prstGeom prst="rect">
            <a:avLst/>
          </a:prstGeom>
          <a:noFill/>
        </p:spPr>
      </p:pic>
      <p:sp>
        <p:nvSpPr>
          <p:cNvPr id="2" name="Title 1">
            <a:extLst>
              <a:ext uri="{FF2B5EF4-FFF2-40B4-BE49-F238E27FC236}">
                <a16:creationId xmlns:a16="http://schemas.microsoft.com/office/drawing/2014/main" id="{03279D1F-E80F-235B-CDF1-9B0FA8EEA6C4}"/>
              </a:ext>
              <a:ext uri="{C183D7F6-B498-43B3-948B-1728B52AA6E4}">
                <adec:decorative xmlns:adec="http://schemas.microsoft.com/office/drawing/2017/decorative" val="1"/>
              </a:ext>
            </a:extLst>
          </p:cNvPr>
          <p:cNvSpPr>
            <a:spLocks noGrp="1"/>
          </p:cNvSpPr>
          <p:nvPr>
            <p:ph type="title"/>
          </p:nvPr>
        </p:nvSpPr>
        <p:spPr>
          <a:xfrm>
            <a:off x="-1237250" y="204144"/>
            <a:ext cx="1116064" cy="629051"/>
          </a:xfrm>
        </p:spPr>
        <p:txBody>
          <a:bodyPr/>
          <a:lstStyle/>
          <a:p>
            <a:r>
              <a:rPr lang="en-US" dirty="0"/>
              <a:t>16</a:t>
            </a:r>
          </a:p>
        </p:txBody>
      </p:sp>
    </p:spTree>
    <p:extLst>
      <p:ext uri="{BB962C8B-B14F-4D97-AF65-F5344CB8AC3E}">
        <p14:creationId xmlns:p14="http://schemas.microsoft.com/office/powerpoint/2010/main" val="2091147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E8E505E-2B74-DDA4-1F10-5350429A70CD}"/>
              </a:ext>
              <a:ext uri="{C183D7F6-B498-43B3-948B-1728B52AA6E4}">
                <adec:decorative xmlns:adec="http://schemas.microsoft.com/office/drawing/2017/decorative" val="1"/>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401981" y="1340621"/>
            <a:ext cx="3773586" cy="4176481"/>
          </a:xfrm>
        </p:spPr>
      </p:pic>
      <p:pic>
        <p:nvPicPr>
          <p:cNvPr id="7" name="Picture 6">
            <a:extLst>
              <a:ext uri="{FF2B5EF4-FFF2-40B4-BE49-F238E27FC236}">
                <a16:creationId xmlns:a16="http://schemas.microsoft.com/office/drawing/2014/main" id="{E27D996F-4D1C-257B-636B-7504E03B56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2000" y="1473463"/>
            <a:ext cx="4160288" cy="3910796"/>
          </a:xfrm>
          <a:prstGeom prst="rect">
            <a:avLst/>
          </a:prstGeom>
        </p:spPr>
      </p:pic>
      <p:sp>
        <p:nvSpPr>
          <p:cNvPr id="2" name="Title 1">
            <a:extLst>
              <a:ext uri="{FF2B5EF4-FFF2-40B4-BE49-F238E27FC236}">
                <a16:creationId xmlns:a16="http://schemas.microsoft.com/office/drawing/2014/main" id="{6EA50C61-4F5B-E8B1-872C-E02A6556887F}"/>
              </a:ext>
              <a:ext uri="{C183D7F6-B498-43B3-948B-1728B52AA6E4}">
                <adec:decorative xmlns:adec="http://schemas.microsoft.com/office/drawing/2017/decorative" val="1"/>
              </a:ext>
            </a:extLst>
          </p:cNvPr>
          <p:cNvSpPr>
            <a:spLocks noGrp="1"/>
          </p:cNvSpPr>
          <p:nvPr>
            <p:ph type="title" idx="4294967295"/>
          </p:nvPr>
        </p:nvSpPr>
        <p:spPr>
          <a:xfrm>
            <a:off x="-946762" y="0"/>
            <a:ext cx="946762" cy="1325563"/>
          </a:xfrm>
          <a:prstGeom prst="rect">
            <a:avLst/>
          </a:prstGeom>
        </p:spPr>
        <p:txBody>
          <a:bodyPr/>
          <a:lstStyle/>
          <a:p>
            <a:r>
              <a:rPr lang="en-US" dirty="0"/>
              <a:t>17</a:t>
            </a:r>
          </a:p>
        </p:txBody>
      </p:sp>
    </p:spTree>
    <p:extLst>
      <p:ext uri="{BB962C8B-B14F-4D97-AF65-F5344CB8AC3E}">
        <p14:creationId xmlns:p14="http://schemas.microsoft.com/office/powerpoint/2010/main" val="2078323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contains goats in a silvopasture setting with mixed hardwood trees and forage">
            <a:extLst>
              <a:ext uri="{FF2B5EF4-FFF2-40B4-BE49-F238E27FC236}">
                <a16:creationId xmlns:a16="http://schemas.microsoft.com/office/drawing/2014/main" id="{67F6C02F-B5C4-31C1-6551-E8D7BC745337}"/>
              </a:ext>
            </a:extLst>
          </p:cNvPr>
          <p:cNvPicPr>
            <a:picLocks noChangeAspect="1"/>
          </p:cNvPicPr>
          <p:nvPr/>
        </p:nvPicPr>
        <p:blipFill>
          <a:blip r:embed="rId3"/>
          <a:stretch>
            <a:fillRect/>
          </a:stretch>
        </p:blipFill>
        <p:spPr>
          <a:xfrm>
            <a:off x="4121944" y="882980"/>
            <a:ext cx="3386138" cy="2500313"/>
          </a:xfrm>
          <a:prstGeom prst="rect">
            <a:avLst/>
          </a:prstGeom>
          <a:ln w="38100">
            <a:solidFill>
              <a:schemeClr val="tx1"/>
            </a:solidFill>
          </a:ln>
        </p:spPr>
      </p:pic>
      <p:sp>
        <p:nvSpPr>
          <p:cNvPr id="2" name="Text Placeholder 1">
            <a:extLst>
              <a:ext uri="{FF2B5EF4-FFF2-40B4-BE49-F238E27FC236}">
                <a16:creationId xmlns:a16="http://schemas.microsoft.com/office/drawing/2014/main" id="{7E0A5777-FA0A-B1F7-831A-074302C2E163}"/>
              </a:ext>
            </a:extLst>
          </p:cNvPr>
          <p:cNvSpPr>
            <a:spLocks noGrp="1"/>
          </p:cNvSpPr>
          <p:nvPr>
            <p:ph type="title" idx="4294967295"/>
          </p:nvPr>
        </p:nvSpPr>
        <p:spPr>
          <a:xfrm>
            <a:off x="147583" y="1481778"/>
            <a:ext cx="8755570"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Livestock Benefits</a:t>
            </a:r>
            <a:endParaRPr kumimoji="0" lang="en-US" sz="2400" b="1" i="1"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64312299-9565-6507-620F-E348A9415425}"/>
              </a:ext>
            </a:extLst>
          </p:cNvPr>
          <p:cNvSpPr>
            <a:spLocks noGrp="1"/>
          </p:cNvSpPr>
          <p:nvPr>
            <p:ph sz="quarter" idx="13"/>
          </p:nvPr>
        </p:nvSpPr>
        <p:spPr>
          <a:xfrm>
            <a:off x="426176" y="2386183"/>
            <a:ext cx="3695768" cy="3380994"/>
          </a:xfrm>
        </p:spPr>
        <p:txBody>
          <a:bodyPr/>
          <a:lstStyle/>
          <a:p>
            <a:r>
              <a:rPr lang="en-US" sz="2400" dirty="0"/>
              <a:t>Shade/shelter = happy livestock</a:t>
            </a:r>
          </a:p>
          <a:p>
            <a:pPr marL="0" indent="0">
              <a:buNone/>
            </a:pPr>
            <a:endParaRPr lang="en-US" dirty="0"/>
          </a:p>
          <a:p>
            <a:r>
              <a:rPr lang="en-US" sz="2400" dirty="0"/>
              <a:t>Supplemental feed</a:t>
            </a:r>
          </a:p>
          <a:p>
            <a:pPr lvl="1"/>
            <a:r>
              <a:rPr lang="en-US" sz="2400" i="1" dirty="0"/>
              <a:t>Mast</a:t>
            </a:r>
          </a:p>
          <a:p>
            <a:pPr lvl="1"/>
            <a:r>
              <a:rPr lang="en-US" sz="2400" i="1" dirty="0"/>
              <a:t>Leaves…</a:t>
            </a:r>
          </a:p>
          <a:p>
            <a:pPr marL="0" indent="0">
              <a:buNone/>
            </a:pPr>
            <a:endParaRPr lang="en-US" dirty="0"/>
          </a:p>
        </p:txBody>
      </p:sp>
      <p:pic>
        <p:nvPicPr>
          <p:cNvPr id="12" name="Picture 11" descr="A tree established adjacent to fence line to provide shade in a new silvopasture system">
            <a:extLst>
              <a:ext uri="{FF2B5EF4-FFF2-40B4-BE49-F238E27FC236}">
                <a16:creationId xmlns:a16="http://schemas.microsoft.com/office/drawing/2014/main" id="{7A47C4D3-AFBB-9C1B-1916-5E68120FFF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50744" y="2611687"/>
            <a:ext cx="3208081" cy="3392085"/>
          </a:xfrm>
          <a:prstGeom prst="rect">
            <a:avLst/>
          </a:prstGeom>
          <a:ln w="38100">
            <a:solidFill>
              <a:schemeClr val="tx1"/>
            </a:solidFill>
          </a:ln>
        </p:spPr>
      </p:pic>
    </p:spTree>
    <p:extLst>
      <p:ext uri="{BB962C8B-B14F-4D97-AF65-F5344CB8AC3E}">
        <p14:creationId xmlns:p14="http://schemas.microsoft.com/office/powerpoint/2010/main" val="2267827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8720E36-DAE6-191B-0C8E-A78A887F7E01}"/>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l="889" r="-1" b="-1"/>
          <a:stretch/>
        </p:blipFill>
        <p:spPr>
          <a:xfrm>
            <a:off x="15" y="857257"/>
            <a:ext cx="9143985" cy="5143493"/>
          </a:xfrm>
          <a:prstGeom prst="rect">
            <a:avLst/>
          </a:prstGeom>
          <a:noFill/>
        </p:spPr>
      </p:pic>
      <p:sp>
        <p:nvSpPr>
          <p:cNvPr id="2" name="Title 1">
            <a:extLst>
              <a:ext uri="{FF2B5EF4-FFF2-40B4-BE49-F238E27FC236}">
                <a16:creationId xmlns:a16="http://schemas.microsoft.com/office/drawing/2014/main" id="{D2C0905E-94E0-2D20-EFE4-819A23957D5C}"/>
              </a:ext>
              <a:ext uri="{C183D7F6-B498-43B3-948B-1728B52AA6E4}">
                <adec:decorative xmlns:adec="http://schemas.microsoft.com/office/drawing/2017/decorative" val="1"/>
              </a:ext>
            </a:extLst>
          </p:cNvPr>
          <p:cNvSpPr>
            <a:spLocks noGrp="1"/>
          </p:cNvSpPr>
          <p:nvPr>
            <p:ph type="title"/>
          </p:nvPr>
        </p:nvSpPr>
        <p:spPr>
          <a:xfrm>
            <a:off x="-873692" y="0"/>
            <a:ext cx="873692" cy="629051"/>
          </a:xfrm>
        </p:spPr>
        <p:txBody>
          <a:bodyPr/>
          <a:lstStyle/>
          <a:p>
            <a:r>
              <a:rPr lang="en-US" dirty="0"/>
              <a:t>18</a:t>
            </a:r>
          </a:p>
        </p:txBody>
      </p:sp>
    </p:spTree>
    <p:extLst>
      <p:ext uri="{BB962C8B-B14F-4D97-AF65-F5344CB8AC3E}">
        <p14:creationId xmlns:p14="http://schemas.microsoft.com/office/powerpoint/2010/main" val="1474295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9E619B6-45CE-2F99-1CD4-F46E7B3D2951}"/>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977016" y="1298972"/>
            <a:ext cx="7189968" cy="4260056"/>
          </a:xfrm>
          <a:prstGeom prst="rect">
            <a:avLst/>
          </a:prstGeom>
          <a:noFill/>
        </p:spPr>
      </p:pic>
      <p:sp>
        <p:nvSpPr>
          <p:cNvPr id="2" name="Title 1">
            <a:extLst>
              <a:ext uri="{FF2B5EF4-FFF2-40B4-BE49-F238E27FC236}">
                <a16:creationId xmlns:a16="http://schemas.microsoft.com/office/drawing/2014/main" id="{D03083E9-6C26-C277-7666-F5EFD74478FE}"/>
              </a:ext>
              <a:ext uri="{C183D7F6-B498-43B3-948B-1728B52AA6E4}">
                <adec:decorative xmlns:adec="http://schemas.microsoft.com/office/drawing/2017/decorative" val="1"/>
              </a:ext>
            </a:extLst>
          </p:cNvPr>
          <p:cNvSpPr>
            <a:spLocks noGrp="1"/>
          </p:cNvSpPr>
          <p:nvPr>
            <p:ph type="title"/>
          </p:nvPr>
        </p:nvSpPr>
        <p:spPr>
          <a:xfrm>
            <a:off x="-488102" y="0"/>
            <a:ext cx="410984" cy="629051"/>
          </a:xfrm>
        </p:spPr>
        <p:txBody>
          <a:bodyPr/>
          <a:lstStyle/>
          <a:p>
            <a:r>
              <a:rPr lang="en-US" dirty="0"/>
              <a:t>19</a:t>
            </a:r>
          </a:p>
        </p:txBody>
      </p:sp>
    </p:spTree>
    <p:extLst>
      <p:ext uri="{BB962C8B-B14F-4D97-AF65-F5344CB8AC3E}">
        <p14:creationId xmlns:p14="http://schemas.microsoft.com/office/powerpoint/2010/main" val="3201050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35D058-9ED9-A302-73E6-0664C810207A}"/>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934195" y="1298972"/>
            <a:ext cx="5275611" cy="4260056"/>
          </a:xfrm>
          <a:prstGeom prst="rect">
            <a:avLst/>
          </a:prstGeom>
          <a:noFill/>
          <a:ln w="38100">
            <a:solidFill>
              <a:schemeClr val="tx1"/>
            </a:solidFill>
          </a:ln>
        </p:spPr>
      </p:pic>
      <p:sp>
        <p:nvSpPr>
          <p:cNvPr id="2" name="Title 1">
            <a:extLst>
              <a:ext uri="{FF2B5EF4-FFF2-40B4-BE49-F238E27FC236}">
                <a16:creationId xmlns:a16="http://schemas.microsoft.com/office/drawing/2014/main" id="{DA7750D1-60A4-6F69-4EB9-267E886FF584}"/>
              </a:ext>
              <a:ext uri="{C183D7F6-B498-43B3-948B-1728B52AA6E4}">
                <adec:decorative xmlns:adec="http://schemas.microsoft.com/office/drawing/2017/decorative" val="1"/>
              </a:ext>
            </a:extLst>
          </p:cNvPr>
          <p:cNvSpPr>
            <a:spLocks noGrp="1"/>
          </p:cNvSpPr>
          <p:nvPr>
            <p:ph type="title"/>
          </p:nvPr>
        </p:nvSpPr>
        <p:spPr>
          <a:xfrm>
            <a:off x="-477085" y="104991"/>
            <a:ext cx="477085" cy="629051"/>
          </a:xfrm>
        </p:spPr>
        <p:txBody>
          <a:bodyPr/>
          <a:lstStyle/>
          <a:p>
            <a:r>
              <a:rPr lang="en-US" dirty="0"/>
              <a:t>20</a:t>
            </a:r>
          </a:p>
        </p:txBody>
      </p:sp>
    </p:spTree>
    <p:extLst>
      <p:ext uri="{BB962C8B-B14F-4D97-AF65-F5344CB8AC3E}">
        <p14:creationId xmlns:p14="http://schemas.microsoft.com/office/powerpoint/2010/main" val="294721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92CBE8-4FFB-CBB2-1EDA-CA74D9DEC769}"/>
              </a:ext>
            </a:extLst>
          </p:cNvPr>
          <p:cNvSpPr>
            <a:spLocks noGrp="1"/>
          </p:cNvSpPr>
          <p:nvPr>
            <p:ph type="body" sz="quarter" idx="11"/>
          </p:nvPr>
        </p:nvSpPr>
        <p:spPr>
          <a:xfrm>
            <a:off x="147584" y="1481778"/>
            <a:ext cx="6549819" cy="398312"/>
          </a:xfrm>
        </p:spPr>
        <p:txBody>
          <a:bodyPr>
            <a:normAutofit lnSpcReduction="10000"/>
          </a:bodyPr>
          <a:lstStyle/>
          <a:p>
            <a:pPr>
              <a:lnSpc>
                <a:spcPct val="90000"/>
              </a:lnSpc>
            </a:pPr>
            <a:r>
              <a:rPr lang="en-US" sz="2325" dirty="0"/>
              <a:t>Agroforestry is…</a:t>
            </a:r>
          </a:p>
        </p:txBody>
      </p:sp>
      <p:graphicFrame>
        <p:nvGraphicFramePr>
          <p:cNvPr id="13" name="Content Placeholder 2">
            <a:extLst>
              <a:ext uri="{FF2B5EF4-FFF2-40B4-BE49-F238E27FC236}">
                <a16:creationId xmlns:a16="http://schemas.microsoft.com/office/drawing/2014/main" id="{B610B40F-A97F-7E98-5D28-FE0E0D60BAB6}"/>
              </a:ext>
            </a:extLst>
          </p:cNvPr>
          <p:cNvGraphicFramePr>
            <a:graphicFrameLocks noGrp="1"/>
          </p:cNvGraphicFramePr>
          <p:nvPr>
            <p:ph sz="quarter" idx="13"/>
            <p:extLst>
              <p:ext uri="{D42A27DB-BD31-4B8C-83A1-F6EECF244321}">
                <p14:modId xmlns:p14="http://schemas.microsoft.com/office/powerpoint/2010/main" val="1274964019"/>
              </p:ext>
            </p:extLst>
          </p:nvPr>
        </p:nvGraphicFramePr>
        <p:xfrm>
          <a:off x="377188" y="1880091"/>
          <a:ext cx="8619667" cy="3953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82415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D74CE6-0CDF-B3FD-BA48-423F8357AEAB}"/>
              </a:ext>
              <a:ext uri="{C183D7F6-B498-43B3-948B-1728B52AA6E4}">
                <adec:decorative xmlns:adec="http://schemas.microsoft.com/office/drawing/2017/decorative" val="1"/>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147436" y="1736203"/>
            <a:ext cx="8849129" cy="3385595"/>
          </a:xfrm>
        </p:spPr>
      </p:pic>
      <p:sp>
        <p:nvSpPr>
          <p:cNvPr id="2" name="Title 1">
            <a:extLst>
              <a:ext uri="{FF2B5EF4-FFF2-40B4-BE49-F238E27FC236}">
                <a16:creationId xmlns:a16="http://schemas.microsoft.com/office/drawing/2014/main" id="{D9BCBEBF-AA3B-B683-A446-A4C9AA8A2B9C}"/>
              </a:ext>
              <a:ext uri="{C183D7F6-B498-43B3-948B-1728B52AA6E4}">
                <adec:decorative xmlns:adec="http://schemas.microsoft.com/office/drawing/2017/decorative" val="1"/>
              </a:ext>
            </a:extLst>
          </p:cNvPr>
          <p:cNvSpPr>
            <a:spLocks noGrp="1"/>
          </p:cNvSpPr>
          <p:nvPr>
            <p:ph type="title" idx="4294967295"/>
          </p:nvPr>
        </p:nvSpPr>
        <p:spPr>
          <a:xfrm>
            <a:off x="-561172" y="0"/>
            <a:ext cx="561172" cy="1325563"/>
          </a:xfrm>
          <a:prstGeom prst="rect">
            <a:avLst/>
          </a:prstGeom>
        </p:spPr>
        <p:txBody>
          <a:bodyPr/>
          <a:lstStyle/>
          <a:p>
            <a:r>
              <a:rPr lang="en-US" dirty="0"/>
              <a:t>21</a:t>
            </a:r>
          </a:p>
        </p:txBody>
      </p:sp>
    </p:spTree>
    <p:extLst>
      <p:ext uri="{BB962C8B-B14F-4D97-AF65-F5344CB8AC3E}">
        <p14:creationId xmlns:p14="http://schemas.microsoft.com/office/powerpoint/2010/main" val="97078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D74CE6-0CDF-B3FD-BA48-423F8357AEAB}"/>
              </a:ext>
              <a:ext uri="{C183D7F6-B498-43B3-948B-1728B52AA6E4}">
                <adec:decorative xmlns:adec="http://schemas.microsoft.com/office/drawing/2017/decorative" val="1"/>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147436" y="1736203"/>
            <a:ext cx="8849129" cy="3385595"/>
          </a:xfrm>
        </p:spPr>
      </p:pic>
      <p:sp>
        <p:nvSpPr>
          <p:cNvPr id="7" name="Rectangle 6">
            <a:extLst>
              <a:ext uri="{FF2B5EF4-FFF2-40B4-BE49-F238E27FC236}">
                <a16:creationId xmlns:a16="http://schemas.microsoft.com/office/drawing/2014/main" id="{3AA317F3-460D-D340-7BD9-92681E0DA40D}"/>
              </a:ext>
              <a:ext uri="{C183D7F6-B498-43B3-948B-1728B52AA6E4}">
                <adec:decorative xmlns:adec="http://schemas.microsoft.com/office/drawing/2017/decorative" val="1"/>
              </a:ext>
            </a:extLst>
          </p:cNvPr>
          <p:cNvSpPr/>
          <p:nvPr/>
        </p:nvSpPr>
        <p:spPr>
          <a:xfrm>
            <a:off x="416689" y="3235847"/>
            <a:ext cx="5069711" cy="78129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186ED95B-4A7B-CA2F-43C0-F3A64FDE1794}"/>
              </a:ext>
              <a:ext uri="{C183D7F6-B498-43B3-948B-1728B52AA6E4}">
                <adec:decorative xmlns:adec="http://schemas.microsoft.com/office/drawing/2017/decorative" val="1"/>
              </a:ext>
            </a:extLst>
          </p:cNvPr>
          <p:cNvSpPr/>
          <p:nvPr/>
        </p:nvSpPr>
        <p:spPr>
          <a:xfrm>
            <a:off x="416689" y="4065969"/>
            <a:ext cx="5069711" cy="584884"/>
          </a:xfrm>
          <a:prstGeom prst="rect">
            <a:avLst/>
          </a:prstGeom>
          <a:no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919A00D0-C9B8-DD12-61F8-3D082C37E2B0}"/>
              </a:ext>
              <a:ext uri="{C183D7F6-B498-43B3-948B-1728B52AA6E4}">
                <adec:decorative xmlns:adec="http://schemas.microsoft.com/office/drawing/2017/decorative" val="1"/>
              </a:ext>
            </a:extLst>
          </p:cNvPr>
          <p:cNvSpPr>
            <a:spLocks noGrp="1"/>
          </p:cNvSpPr>
          <p:nvPr>
            <p:ph type="title" idx="4294967295"/>
          </p:nvPr>
        </p:nvSpPr>
        <p:spPr>
          <a:xfrm>
            <a:off x="-561172" y="-163685"/>
            <a:ext cx="484054" cy="1325563"/>
          </a:xfrm>
          <a:prstGeom prst="rect">
            <a:avLst/>
          </a:prstGeom>
        </p:spPr>
        <p:txBody>
          <a:bodyPr/>
          <a:lstStyle/>
          <a:p>
            <a:r>
              <a:rPr lang="en-US" dirty="0"/>
              <a:t>22</a:t>
            </a:r>
          </a:p>
        </p:txBody>
      </p:sp>
    </p:spTree>
    <p:extLst>
      <p:ext uri="{BB962C8B-B14F-4D97-AF65-F5344CB8AC3E}">
        <p14:creationId xmlns:p14="http://schemas.microsoft.com/office/powerpoint/2010/main" val="4228219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18D3A7-0D66-7481-9111-4608F68D7AAB}"/>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Soil Considerations</a:t>
            </a:r>
          </a:p>
        </p:txBody>
      </p:sp>
      <p:sp>
        <p:nvSpPr>
          <p:cNvPr id="3" name="Content Placeholder 2">
            <a:extLst>
              <a:ext uri="{FF2B5EF4-FFF2-40B4-BE49-F238E27FC236}">
                <a16:creationId xmlns:a16="http://schemas.microsoft.com/office/drawing/2014/main" id="{A1A4A8ED-CFD0-50BD-A388-BD7D9C98D75F}"/>
              </a:ext>
            </a:extLst>
          </p:cNvPr>
          <p:cNvSpPr>
            <a:spLocks noGrp="1"/>
          </p:cNvSpPr>
          <p:nvPr>
            <p:ph sz="quarter" idx="13"/>
          </p:nvPr>
        </p:nvSpPr>
        <p:spPr/>
        <p:txBody>
          <a:bodyPr/>
          <a:lstStyle/>
          <a:p>
            <a:r>
              <a:rPr lang="en-US" dirty="0"/>
              <a:t>Buffers temperature fluctuations</a:t>
            </a:r>
          </a:p>
          <a:p>
            <a:r>
              <a:rPr lang="en-US" dirty="0"/>
              <a:t>Reduces evaporation</a:t>
            </a:r>
          </a:p>
          <a:p>
            <a:r>
              <a:rPr lang="en-US" dirty="0"/>
              <a:t>Shades soil surface</a:t>
            </a:r>
          </a:p>
          <a:p>
            <a:r>
              <a:rPr lang="en-US" dirty="0"/>
              <a:t>Organic matter</a:t>
            </a:r>
          </a:p>
          <a:p>
            <a:r>
              <a:rPr lang="en-US" dirty="0"/>
              <a:t>Fungal activity</a:t>
            </a:r>
          </a:p>
          <a:p>
            <a:r>
              <a:rPr lang="en-US" dirty="0"/>
              <a:t>Living roots</a:t>
            </a:r>
          </a:p>
        </p:txBody>
      </p:sp>
      <p:pic>
        <p:nvPicPr>
          <p:cNvPr id="15" name="Content Placeholder 3" descr="This picture is of exposed tree roots in the soil profile.  ">
            <a:extLst>
              <a:ext uri="{FF2B5EF4-FFF2-40B4-BE49-F238E27FC236}">
                <a16:creationId xmlns:a16="http://schemas.microsoft.com/office/drawing/2014/main" id="{6D45CBBE-BF95-E411-411F-62884FB9A9D9}"/>
              </a:ext>
            </a:extLst>
          </p:cNvPr>
          <p:cNvPicPr>
            <a:picLocks noChangeAspect="1"/>
          </p:cNvPicPr>
          <p:nvPr/>
        </p:nvPicPr>
        <p:blipFill>
          <a:blip r:embed="rId3"/>
          <a:stretch>
            <a:fillRect/>
          </a:stretch>
        </p:blipFill>
        <p:spPr>
          <a:xfrm>
            <a:off x="4053591" y="2571750"/>
            <a:ext cx="5090410" cy="3429000"/>
          </a:xfrm>
          <a:prstGeom prst="rect">
            <a:avLst/>
          </a:prstGeom>
        </p:spPr>
      </p:pic>
    </p:spTree>
    <p:extLst>
      <p:ext uri="{BB962C8B-B14F-4D97-AF65-F5344CB8AC3E}">
        <p14:creationId xmlns:p14="http://schemas.microsoft.com/office/powerpoint/2010/main" val="3509985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18D3A7-0D66-7481-9111-4608F68D7AAB}"/>
              </a:ext>
              <a:ext uri="{C183D7F6-B498-43B3-948B-1728B52AA6E4}">
                <adec:decorative xmlns:adec="http://schemas.microsoft.com/office/drawing/2017/decorative" val="1"/>
              </a:ext>
            </a:extLst>
          </p:cNvPr>
          <p:cNvSpPr>
            <a:spLocks noGrp="1"/>
          </p:cNvSpPr>
          <p:nvPr>
            <p:ph type="title" idx="4294967295"/>
          </p:nvPr>
        </p:nvSpPr>
        <p:spPr>
          <a:xfrm>
            <a:off x="147584" y="1481778"/>
            <a:ext cx="5274523"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Soil Considerations – </a:t>
            </a:r>
            <a:r>
              <a:rPr kumimoji="0" lang="en-US" sz="21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Silvopasture by Subtraction</a:t>
            </a:r>
          </a:p>
        </p:txBody>
      </p:sp>
      <p:sp>
        <p:nvSpPr>
          <p:cNvPr id="3" name="Content Placeholder 2">
            <a:extLst>
              <a:ext uri="{FF2B5EF4-FFF2-40B4-BE49-F238E27FC236}">
                <a16:creationId xmlns:a16="http://schemas.microsoft.com/office/drawing/2014/main" id="{A1A4A8ED-CFD0-50BD-A388-BD7D9C98D75F}"/>
              </a:ext>
              <a:ext uri="{C183D7F6-B498-43B3-948B-1728B52AA6E4}">
                <adec:decorative xmlns:adec="http://schemas.microsoft.com/office/drawing/2017/decorative" val="1"/>
              </a:ext>
            </a:extLst>
          </p:cNvPr>
          <p:cNvSpPr>
            <a:spLocks noGrp="1"/>
          </p:cNvSpPr>
          <p:nvPr>
            <p:ph sz="quarter" idx="13"/>
          </p:nvPr>
        </p:nvSpPr>
        <p:spPr>
          <a:xfrm>
            <a:off x="274797" y="2504618"/>
            <a:ext cx="7245191" cy="3380994"/>
          </a:xfrm>
        </p:spPr>
        <p:txBody>
          <a:bodyPr/>
          <a:lstStyle/>
          <a:p>
            <a:r>
              <a:rPr lang="en-US" dirty="0"/>
              <a:t>Increased compaction</a:t>
            </a:r>
          </a:p>
          <a:p>
            <a:r>
              <a:rPr lang="en-US" dirty="0"/>
              <a:t>Loss/degradation of O-horizon</a:t>
            </a:r>
          </a:p>
          <a:p>
            <a:r>
              <a:rPr lang="en-US" dirty="0"/>
              <a:t>Reduced litter cover</a:t>
            </a:r>
          </a:p>
          <a:p>
            <a:r>
              <a:rPr lang="en-US" dirty="0"/>
              <a:t>Reduced C:N</a:t>
            </a:r>
          </a:p>
          <a:p>
            <a:r>
              <a:rPr lang="en-US" dirty="0"/>
              <a:t>Change in nutrient cycling</a:t>
            </a:r>
          </a:p>
          <a:p>
            <a:r>
              <a:rPr lang="en-US" dirty="0"/>
              <a:t>Change in root composition</a:t>
            </a:r>
          </a:p>
          <a:p>
            <a:r>
              <a:rPr lang="en-US" dirty="0"/>
              <a:t>Change in microbial composition</a:t>
            </a:r>
          </a:p>
        </p:txBody>
      </p:sp>
      <p:pic>
        <p:nvPicPr>
          <p:cNvPr id="4" name="Picture 3">
            <a:extLst>
              <a:ext uri="{FF2B5EF4-FFF2-40B4-BE49-F238E27FC236}">
                <a16:creationId xmlns:a16="http://schemas.microsoft.com/office/drawing/2014/main" id="{331DE5BB-33F5-2F3A-7B07-00AC9FB30FD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2107" y="857250"/>
            <a:ext cx="3721894" cy="2791421"/>
          </a:xfrm>
          <a:prstGeom prst="rect">
            <a:avLst/>
          </a:prstGeom>
        </p:spPr>
      </p:pic>
      <p:pic>
        <p:nvPicPr>
          <p:cNvPr id="5" name="Picture 4">
            <a:extLst>
              <a:ext uri="{FF2B5EF4-FFF2-40B4-BE49-F238E27FC236}">
                <a16:creationId xmlns:a16="http://schemas.microsoft.com/office/drawing/2014/main" id="{4BAB6D24-735F-AE33-ABA0-C80DC3D0389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22107" y="3209331"/>
            <a:ext cx="3721894" cy="2791420"/>
          </a:xfrm>
          <a:prstGeom prst="rect">
            <a:avLst/>
          </a:prstGeom>
        </p:spPr>
      </p:pic>
      <p:sp>
        <p:nvSpPr>
          <p:cNvPr id="6" name="Arrow: Down 5">
            <a:extLst>
              <a:ext uri="{FF2B5EF4-FFF2-40B4-BE49-F238E27FC236}">
                <a16:creationId xmlns:a16="http://schemas.microsoft.com/office/drawing/2014/main" id="{FEE7D648-BA46-AF09-C646-C482E2FC70FB}"/>
              </a:ext>
              <a:ext uri="{C183D7F6-B498-43B3-948B-1728B52AA6E4}">
                <adec:decorative xmlns:adec="http://schemas.microsoft.com/office/drawing/2017/decorative" val="1"/>
              </a:ext>
            </a:extLst>
          </p:cNvPr>
          <p:cNvSpPr/>
          <p:nvPr/>
        </p:nvSpPr>
        <p:spPr>
          <a:xfrm>
            <a:off x="7443788" y="2907506"/>
            <a:ext cx="371475" cy="805458"/>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1185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2578674-797D-AC9D-5CC4-6B03F379BFD3}"/>
              </a:ext>
            </a:extLst>
          </p:cNvPr>
          <p:cNvSpPr>
            <a:spLocks noGrp="1"/>
          </p:cNvSpPr>
          <p:nvPr>
            <p:ph type="title" idx="4294967295"/>
          </p:nvPr>
        </p:nvSpPr>
        <p:spPr>
          <a:xfrm>
            <a:off x="156761" y="1255276"/>
            <a:ext cx="414782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108000"/>
              </a:lnSpc>
              <a:spcBef>
                <a:spcPts val="75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Silvopasture Establishment Overview</a:t>
            </a:r>
          </a:p>
        </p:txBody>
      </p:sp>
      <p:pic>
        <p:nvPicPr>
          <p:cNvPr id="9" name="Picture Placeholder 8" descr="Picture of pastured poultry, coops, and fencing for protection in a grazing system.">
            <a:extLst>
              <a:ext uri="{FF2B5EF4-FFF2-40B4-BE49-F238E27FC236}">
                <a16:creationId xmlns:a16="http://schemas.microsoft.com/office/drawing/2014/main" id="{22742308-FA6B-ED78-ACB2-FF5D6654A49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11" name="Picture Placeholder 10" descr="Picture of trees established adjacent to a fence line for providing shade to livestock">
            <a:extLst>
              <a:ext uri="{FF2B5EF4-FFF2-40B4-BE49-F238E27FC236}">
                <a16:creationId xmlns:a16="http://schemas.microsoft.com/office/drawing/2014/main" id="{E6B34EFA-2664-6644-BC69-46CF2B97BDA3}"/>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5" name="Content Placeholder 3" descr="A picture of thinned forest stand after the thinning operation has been completed.">
            <a:extLst>
              <a:ext uri="{FF2B5EF4-FFF2-40B4-BE49-F238E27FC236}">
                <a16:creationId xmlns:a16="http://schemas.microsoft.com/office/drawing/2014/main" id="{242E408C-3C2B-6359-1259-07B126508BD2}"/>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p:blipFill>
        <p:spPr>
          <a:xfrm>
            <a:off x="4668441" y="3479006"/>
            <a:ext cx="4475559" cy="1404938"/>
          </a:xfrm>
          <a:prstGeom prst="rect">
            <a:avLst/>
          </a:prstGeom>
          <a:noFill/>
        </p:spPr>
      </p:pic>
    </p:spTree>
    <p:extLst>
      <p:ext uri="{BB962C8B-B14F-4D97-AF65-F5344CB8AC3E}">
        <p14:creationId xmlns:p14="http://schemas.microsoft.com/office/powerpoint/2010/main" val="2330470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18ADC8-E5FA-705D-A24D-0E317EE3DD26}"/>
              </a:ext>
            </a:extLst>
          </p:cNvPr>
          <p:cNvSpPr>
            <a:spLocks noGrp="1"/>
          </p:cNvSpPr>
          <p:nvPr>
            <p:ph type="title"/>
          </p:nvPr>
        </p:nvSpPr>
        <p:spPr>
          <a:xfrm>
            <a:off x="168238" y="1394518"/>
            <a:ext cx="7886700" cy="471788"/>
          </a:xfrm>
        </p:spPr>
        <p:txBody>
          <a:bodyPr/>
          <a:lstStyle/>
          <a:p>
            <a:r>
              <a:rPr lang="en-US" dirty="0"/>
              <a:t>Silvopasture Establishment Methods</a:t>
            </a:r>
          </a:p>
        </p:txBody>
      </p:sp>
      <p:sp>
        <p:nvSpPr>
          <p:cNvPr id="7" name="Content Placeholder 6">
            <a:extLst>
              <a:ext uri="{FF2B5EF4-FFF2-40B4-BE49-F238E27FC236}">
                <a16:creationId xmlns:a16="http://schemas.microsoft.com/office/drawing/2014/main" id="{E1EC6110-B17E-BDCF-DEA5-176F21934BCB}"/>
              </a:ext>
            </a:extLst>
          </p:cNvPr>
          <p:cNvSpPr>
            <a:spLocks noGrp="1"/>
          </p:cNvSpPr>
          <p:nvPr>
            <p:ph sz="quarter" idx="10"/>
          </p:nvPr>
        </p:nvSpPr>
        <p:spPr>
          <a:xfrm>
            <a:off x="302895" y="2239589"/>
            <a:ext cx="8538210" cy="3380994"/>
          </a:xfrm>
        </p:spPr>
        <p:txBody>
          <a:bodyPr/>
          <a:lstStyle/>
          <a:p>
            <a:r>
              <a:rPr lang="en-US" dirty="0"/>
              <a:t>Silvopasture “by Addition”</a:t>
            </a:r>
          </a:p>
          <a:p>
            <a:r>
              <a:rPr lang="en-US" dirty="0"/>
              <a:t>Silvopasture “by Subtraction”</a:t>
            </a:r>
          </a:p>
          <a:p>
            <a:r>
              <a:rPr lang="en-US" dirty="0"/>
              <a:t>Other Scenarios?</a:t>
            </a:r>
          </a:p>
          <a:p>
            <a:pPr lvl="1"/>
            <a:r>
              <a:rPr lang="en-US" i="1" dirty="0"/>
              <a:t>Adding livestock to orchards</a:t>
            </a:r>
          </a:p>
          <a:p>
            <a:pPr lvl="1"/>
            <a:r>
              <a:rPr lang="en-US" i="1" dirty="0"/>
              <a:t>Overgrown Pasture “rescues”</a:t>
            </a:r>
          </a:p>
          <a:p>
            <a:pPr marL="342892" lvl="1" indent="0">
              <a:buNone/>
            </a:pPr>
            <a:endParaRPr lang="en-US" dirty="0"/>
          </a:p>
        </p:txBody>
      </p:sp>
      <p:pic>
        <p:nvPicPr>
          <p:cNvPr id="3" name="Picture 2" descr="Silvopasture system with forage and pine trees.  Livestock are present in the picture and interior fencing is shown identifying multiple paddocks.">
            <a:extLst>
              <a:ext uri="{FF2B5EF4-FFF2-40B4-BE49-F238E27FC236}">
                <a16:creationId xmlns:a16="http://schemas.microsoft.com/office/drawing/2014/main" id="{06EB6959-9F69-C0BF-6163-0F9C5EA1E9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14862" y="1991629"/>
            <a:ext cx="4629138" cy="3471854"/>
          </a:xfrm>
          <a:prstGeom prst="rect">
            <a:avLst/>
          </a:prstGeom>
          <a:ln w="38100">
            <a:solidFill>
              <a:schemeClr val="tx1"/>
            </a:solidFill>
          </a:ln>
        </p:spPr>
      </p:pic>
    </p:spTree>
    <p:extLst>
      <p:ext uri="{BB962C8B-B14F-4D97-AF65-F5344CB8AC3E}">
        <p14:creationId xmlns:p14="http://schemas.microsoft.com/office/powerpoint/2010/main" val="3593464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2DBFF7-2344-98EF-2272-4287ED57C0BC}"/>
              </a:ext>
            </a:extLst>
          </p:cNvPr>
          <p:cNvSpPr>
            <a:spLocks noGrp="1"/>
          </p:cNvSpPr>
          <p:nvPr>
            <p:ph type="title"/>
          </p:nvPr>
        </p:nvSpPr>
        <p:spPr>
          <a:xfrm>
            <a:off x="150876" y="1481329"/>
            <a:ext cx="8907399" cy="471788"/>
          </a:xfrm>
        </p:spPr>
        <p:txBody>
          <a:bodyPr anchor="ctr">
            <a:normAutofit fontScale="90000"/>
          </a:bodyPr>
          <a:lstStyle/>
          <a:p>
            <a:pPr>
              <a:lnSpc>
                <a:spcPct val="90000"/>
              </a:lnSpc>
            </a:pPr>
            <a:r>
              <a:rPr lang="en-US" sz="2775" u="sng" dirty="0"/>
              <a:t>Silvopasture by Addition </a:t>
            </a:r>
            <a:r>
              <a:rPr lang="en-US" sz="2325" u="sng" dirty="0"/>
              <a:t>– </a:t>
            </a:r>
            <a:r>
              <a:rPr lang="en-US" sz="2325" i="1" u="sng" dirty="0"/>
              <a:t>Challenges and Considerations</a:t>
            </a:r>
          </a:p>
        </p:txBody>
      </p:sp>
      <p:sp>
        <p:nvSpPr>
          <p:cNvPr id="7" name="Content Placeholder 6">
            <a:extLst>
              <a:ext uri="{FF2B5EF4-FFF2-40B4-BE49-F238E27FC236}">
                <a16:creationId xmlns:a16="http://schemas.microsoft.com/office/drawing/2014/main" id="{56B0CD20-CC89-F20B-88BD-17B587F3D45A}"/>
              </a:ext>
            </a:extLst>
          </p:cNvPr>
          <p:cNvSpPr>
            <a:spLocks noGrp="1"/>
          </p:cNvSpPr>
          <p:nvPr>
            <p:ph sz="quarter" idx="10"/>
          </p:nvPr>
        </p:nvSpPr>
        <p:spPr>
          <a:xfrm>
            <a:off x="377190" y="2077974"/>
            <a:ext cx="4197668" cy="3380994"/>
          </a:xfrm>
        </p:spPr>
        <p:txBody>
          <a:bodyPr>
            <a:normAutofit/>
          </a:bodyPr>
          <a:lstStyle/>
          <a:p>
            <a:pPr>
              <a:lnSpc>
                <a:spcPct val="98000"/>
              </a:lnSpc>
            </a:pPr>
            <a:r>
              <a:rPr lang="en-US" sz="1350" dirty="0"/>
              <a:t>Suitable site</a:t>
            </a:r>
          </a:p>
          <a:p>
            <a:pPr>
              <a:lnSpc>
                <a:spcPct val="98000"/>
              </a:lnSpc>
            </a:pPr>
            <a:r>
              <a:rPr lang="en-US" sz="1350" dirty="0"/>
              <a:t>Site prep and planting stock</a:t>
            </a:r>
          </a:p>
          <a:p>
            <a:pPr>
              <a:lnSpc>
                <a:spcPct val="98000"/>
              </a:lnSpc>
            </a:pPr>
            <a:r>
              <a:rPr lang="en-US" sz="1350" dirty="0"/>
              <a:t>Forage compatibility </a:t>
            </a:r>
          </a:p>
          <a:p>
            <a:pPr>
              <a:lnSpc>
                <a:spcPct val="98000"/>
              </a:lnSpc>
            </a:pPr>
            <a:r>
              <a:rPr lang="en-US" sz="1350" dirty="0"/>
              <a:t>Infrastructure</a:t>
            </a:r>
          </a:p>
          <a:p>
            <a:pPr>
              <a:lnSpc>
                <a:spcPct val="98000"/>
              </a:lnSpc>
            </a:pPr>
            <a:r>
              <a:rPr lang="en-US" sz="1350" dirty="0"/>
              <a:t>Tree protection from livestock</a:t>
            </a:r>
          </a:p>
          <a:p>
            <a:pPr lvl="1">
              <a:lnSpc>
                <a:spcPct val="98000"/>
              </a:lnSpc>
            </a:pPr>
            <a:r>
              <a:rPr lang="en-US" sz="1350" dirty="0"/>
              <a:t>Rows vs individual trees</a:t>
            </a:r>
          </a:p>
          <a:p>
            <a:pPr lvl="1">
              <a:lnSpc>
                <a:spcPct val="98000"/>
              </a:lnSpc>
            </a:pPr>
            <a:r>
              <a:rPr lang="en-US" sz="1350" dirty="0"/>
              <a:t>Consider deferred grazing or very short duration event</a:t>
            </a:r>
          </a:p>
          <a:p>
            <a:pPr>
              <a:lnSpc>
                <a:spcPct val="98000"/>
              </a:lnSpc>
            </a:pPr>
            <a:r>
              <a:rPr lang="en-US" sz="1350" dirty="0"/>
              <a:t>Tree protection from mechanical damage</a:t>
            </a:r>
          </a:p>
          <a:p>
            <a:pPr>
              <a:lnSpc>
                <a:spcPct val="98000"/>
              </a:lnSpc>
            </a:pPr>
            <a:r>
              <a:rPr lang="en-US" sz="1350" dirty="0"/>
              <a:t>Competition control</a:t>
            </a:r>
          </a:p>
          <a:p>
            <a:pPr>
              <a:lnSpc>
                <a:spcPct val="98000"/>
              </a:lnSpc>
            </a:pPr>
            <a:r>
              <a:rPr lang="en-US" sz="1350" dirty="0"/>
              <a:t>Grazing management</a:t>
            </a:r>
          </a:p>
          <a:p>
            <a:pPr>
              <a:lnSpc>
                <a:spcPct val="98000"/>
              </a:lnSpc>
            </a:pPr>
            <a:endParaRPr lang="en-US" sz="1350" dirty="0"/>
          </a:p>
        </p:txBody>
      </p:sp>
      <p:pic>
        <p:nvPicPr>
          <p:cNvPr id="3" name="Picture 2" descr="The picture contains a cow and moving along a broken fence in a silvopasture system. ">
            <a:extLst>
              <a:ext uri="{FF2B5EF4-FFF2-40B4-BE49-F238E27FC236}">
                <a16:creationId xmlns:a16="http://schemas.microsoft.com/office/drawing/2014/main" id="{AC5E7EE9-1B20-578E-2195-9DAFAD15B1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17732" y="2077974"/>
            <a:ext cx="4197668" cy="3380994"/>
          </a:xfrm>
          <a:prstGeom prst="rect">
            <a:avLst/>
          </a:prstGeom>
          <a:noFill/>
        </p:spPr>
      </p:pic>
    </p:spTree>
    <p:extLst>
      <p:ext uri="{BB962C8B-B14F-4D97-AF65-F5344CB8AC3E}">
        <p14:creationId xmlns:p14="http://schemas.microsoft.com/office/powerpoint/2010/main" val="1605760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C29748-B26C-82C5-F3CF-2A8095A7C059}"/>
              </a:ext>
              <a:ext uri="{C183D7F6-B498-43B3-948B-1728B52AA6E4}">
                <adec:decorative xmlns:adec="http://schemas.microsoft.com/office/drawing/2017/decorative" val="1"/>
              </a:ext>
            </a:extLst>
          </p:cNvPr>
          <p:cNvSpPr>
            <a:spLocks noGrp="1"/>
          </p:cNvSpPr>
          <p:nvPr>
            <p:ph type="title" idx="4294967295"/>
          </p:nvPr>
        </p:nvSpPr>
        <p:spPr>
          <a:xfrm>
            <a:off x="328613" y="1481778"/>
            <a:ext cx="8680305"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Successful Silvopasture Establishment… </a:t>
            </a:r>
            <a:r>
              <a:rPr kumimoji="0" lang="en-US" sz="3000" b="1" i="1"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won’t happen if trees are dead!</a:t>
            </a:r>
          </a:p>
        </p:txBody>
      </p:sp>
      <p:pic>
        <p:nvPicPr>
          <p:cNvPr id="7" name="Graphic 6">
            <a:extLst>
              <a:ext uri="{FF2B5EF4-FFF2-40B4-BE49-F238E27FC236}">
                <a16:creationId xmlns:a16="http://schemas.microsoft.com/office/drawing/2014/main" id="{36FA7FCC-2CAA-84C0-B8D2-F1638154F83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88287" y="2791052"/>
            <a:ext cx="2007394" cy="2290122"/>
          </a:xfrm>
          <a:prstGeom prst="rect">
            <a:avLst/>
          </a:prstGeom>
        </p:spPr>
      </p:pic>
      <p:pic>
        <p:nvPicPr>
          <p:cNvPr id="9" name="Graphic 8">
            <a:extLst>
              <a:ext uri="{FF2B5EF4-FFF2-40B4-BE49-F238E27FC236}">
                <a16:creationId xmlns:a16="http://schemas.microsoft.com/office/drawing/2014/main" id="{A6528735-ACD8-E556-867B-0D057E033F5C}"/>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48283" y="4032124"/>
            <a:ext cx="843464" cy="843464"/>
          </a:xfrm>
          <a:prstGeom prst="rect">
            <a:avLst/>
          </a:prstGeom>
        </p:spPr>
      </p:pic>
      <p:sp>
        <p:nvSpPr>
          <p:cNvPr id="10" name="TextBox 9">
            <a:extLst>
              <a:ext uri="{FF2B5EF4-FFF2-40B4-BE49-F238E27FC236}">
                <a16:creationId xmlns:a16="http://schemas.microsoft.com/office/drawing/2014/main" id="{A7E344A5-3720-969B-A3F6-FC33763023E5}"/>
              </a:ext>
              <a:ext uri="{C183D7F6-B498-43B3-948B-1728B52AA6E4}">
                <adec:decorative xmlns:adec="http://schemas.microsoft.com/office/drawing/2017/decorative" val="1"/>
              </a:ext>
            </a:extLst>
          </p:cNvPr>
          <p:cNvSpPr txBox="1"/>
          <p:nvPr/>
        </p:nvSpPr>
        <p:spPr>
          <a:xfrm>
            <a:off x="3886201" y="4032125"/>
            <a:ext cx="685799" cy="646331"/>
          </a:xfrm>
          <a:prstGeom prst="rect">
            <a:avLst/>
          </a:prstGeom>
          <a:noFill/>
        </p:spPr>
        <p:txBody>
          <a:bodyPr wrap="square" rtlCol="0">
            <a:spAutoFit/>
          </a:bodyPr>
          <a:lstStyle/>
          <a:p>
            <a:r>
              <a:rPr lang="en-US" sz="3600" dirty="0"/>
              <a:t>vs</a:t>
            </a:r>
          </a:p>
        </p:txBody>
      </p:sp>
    </p:spTree>
    <p:extLst>
      <p:ext uri="{BB962C8B-B14F-4D97-AF65-F5344CB8AC3E}">
        <p14:creationId xmlns:p14="http://schemas.microsoft.com/office/powerpoint/2010/main" val="2321116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ECF15D-4953-A3CC-C1FE-B0EA8732FD4C}"/>
              </a:ext>
            </a:extLst>
          </p:cNvPr>
          <p:cNvSpPr>
            <a:spLocks noGrp="1"/>
          </p:cNvSpPr>
          <p:nvPr>
            <p:ph type="title" idx="4294967295"/>
          </p:nvPr>
        </p:nvSpPr>
        <p:spPr>
          <a:xfrm>
            <a:off x="147583" y="1481778"/>
            <a:ext cx="8017723"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1"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Not</a:t>
            </a: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 Successful Tree Establishment…</a:t>
            </a:r>
          </a:p>
        </p:txBody>
      </p:sp>
      <p:pic>
        <p:nvPicPr>
          <p:cNvPr id="5" name="Content Placeholder 4" descr="The picture is of a tree seedling that was established in a crop field that was not planted correctly and does not have a good chance of survival.">
            <a:extLst>
              <a:ext uri="{FF2B5EF4-FFF2-40B4-BE49-F238E27FC236}">
                <a16:creationId xmlns:a16="http://schemas.microsoft.com/office/drawing/2014/main" id="{FF4FC3B5-B82E-5189-4977-03B29AE35016}"/>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248271" y="1994847"/>
            <a:ext cx="4508500" cy="3381375"/>
          </a:xfrm>
          <a:ln w="28575">
            <a:solidFill>
              <a:schemeClr val="tx1"/>
            </a:solidFill>
          </a:ln>
        </p:spPr>
      </p:pic>
      <p:pic>
        <p:nvPicPr>
          <p:cNvPr id="7" name="Picture 6" descr="The picture is of a tree seedling that was established in a crop field that was not planted correctly and does not have a good chance of survival.">
            <a:extLst>
              <a:ext uri="{FF2B5EF4-FFF2-40B4-BE49-F238E27FC236}">
                <a16:creationId xmlns:a16="http://schemas.microsoft.com/office/drawing/2014/main" id="{4AB7E50B-02F1-198D-4441-438DDEAA08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8291" y="2003143"/>
            <a:ext cx="4497438" cy="3373079"/>
          </a:xfrm>
          <a:prstGeom prst="rect">
            <a:avLst/>
          </a:prstGeom>
          <a:ln w="28575">
            <a:solidFill>
              <a:schemeClr val="tx1"/>
            </a:solidFill>
          </a:ln>
        </p:spPr>
      </p:pic>
    </p:spTree>
    <p:extLst>
      <p:ext uri="{BB962C8B-B14F-4D97-AF65-F5344CB8AC3E}">
        <p14:creationId xmlns:p14="http://schemas.microsoft.com/office/powerpoint/2010/main" val="8445660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ECF15D-4953-A3CC-C1FE-B0EA8732FD4C}"/>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High Quality Planting Stock</a:t>
            </a:r>
          </a:p>
        </p:txBody>
      </p:sp>
      <p:pic>
        <p:nvPicPr>
          <p:cNvPr id="12" name="Picture 11" descr="Picture of high quality potted tree seedlings ready for planting. ">
            <a:extLst>
              <a:ext uri="{FF2B5EF4-FFF2-40B4-BE49-F238E27FC236}">
                <a16:creationId xmlns:a16="http://schemas.microsoft.com/office/drawing/2014/main" id="{D842572C-51FE-B483-9A7E-17336EB51946}"/>
              </a:ext>
            </a:extLst>
          </p:cNvPr>
          <p:cNvPicPr>
            <a:picLocks noChangeAspect="1"/>
          </p:cNvPicPr>
          <p:nvPr/>
        </p:nvPicPr>
        <p:blipFill>
          <a:blip r:embed="rId3"/>
          <a:stretch>
            <a:fillRect/>
          </a:stretch>
        </p:blipFill>
        <p:spPr>
          <a:xfrm>
            <a:off x="277792" y="1976668"/>
            <a:ext cx="4791920" cy="3676340"/>
          </a:xfrm>
          <a:prstGeom prst="rect">
            <a:avLst/>
          </a:prstGeom>
        </p:spPr>
      </p:pic>
      <p:pic>
        <p:nvPicPr>
          <p:cNvPr id="16" name="Picture 15" descr="Picture shows the measurement of tree stem size to indicate good plant health of the tree seedling.">
            <a:extLst>
              <a:ext uri="{FF2B5EF4-FFF2-40B4-BE49-F238E27FC236}">
                <a16:creationId xmlns:a16="http://schemas.microsoft.com/office/drawing/2014/main" id="{E8952244-70B9-E460-15C9-10245876F133}"/>
              </a:ext>
            </a:extLst>
          </p:cNvPr>
          <p:cNvPicPr>
            <a:picLocks noChangeAspect="1"/>
          </p:cNvPicPr>
          <p:nvPr/>
        </p:nvPicPr>
        <p:blipFill>
          <a:blip r:embed="rId4"/>
          <a:stretch>
            <a:fillRect/>
          </a:stretch>
        </p:blipFill>
        <p:spPr>
          <a:xfrm>
            <a:off x="5904712" y="1976668"/>
            <a:ext cx="2961497" cy="3676340"/>
          </a:xfrm>
          <a:prstGeom prst="rect">
            <a:avLst/>
          </a:prstGeom>
        </p:spPr>
      </p:pic>
    </p:spTree>
    <p:extLst>
      <p:ext uri="{BB962C8B-B14F-4D97-AF65-F5344CB8AC3E}">
        <p14:creationId xmlns:p14="http://schemas.microsoft.com/office/powerpoint/2010/main" val="214667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28138-6875-D7E6-0661-66B78DB7A220}"/>
              </a:ext>
            </a:extLst>
          </p:cNvPr>
          <p:cNvSpPr>
            <a:spLocks noGrp="1"/>
          </p:cNvSpPr>
          <p:nvPr>
            <p:ph type="body" sz="quarter" idx="11"/>
          </p:nvPr>
        </p:nvSpPr>
        <p:spPr>
          <a:xfrm>
            <a:off x="136931" y="1445305"/>
            <a:ext cx="6549819" cy="398312"/>
          </a:xfrm>
          <a:prstGeom prst="rect">
            <a:avLst/>
          </a:prstGeom>
        </p:spPr>
        <p:txBody>
          <a:bodyPr/>
          <a:lstStyle/>
          <a:p>
            <a:r>
              <a:rPr lang="en-US" dirty="0"/>
              <a:t>Agroforestry Is NOT Conventional Forestry</a:t>
            </a:r>
          </a:p>
          <a:p>
            <a:endParaRPr lang="en-US" dirty="0"/>
          </a:p>
        </p:txBody>
      </p:sp>
      <p:sp>
        <p:nvSpPr>
          <p:cNvPr id="4" name="Content Placeholder 3">
            <a:extLst>
              <a:ext uri="{FF2B5EF4-FFF2-40B4-BE49-F238E27FC236}">
                <a16:creationId xmlns:a16="http://schemas.microsoft.com/office/drawing/2014/main" id="{672231E1-3953-5DD3-B221-61B16BCFAD57}"/>
              </a:ext>
            </a:extLst>
          </p:cNvPr>
          <p:cNvSpPr>
            <a:spLocks noGrp="1"/>
          </p:cNvSpPr>
          <p:nvPr>
            <p:ph sz="quarter" idx="13"/>
          </p:nvPr>
        </p:nvSpPr>
        <p:spPr>
          <a:xfrm>
            <a:off x="136931" y="2607204"/>
            <a:ext cx="6728264" cy="2887134"/>
          </a:xfrm>
        </p:spPr>
        <p:txBody>
          <a:bodyPr/>
          <a:lstStyle/>
          <a:p>
            <a:pPr lvl="1"/>
            <a:r>
              <a:rPr lang="en-US" dirty="0"/>
              <a:t>Agroforestry Includes aspects of forestry BUT also equal or greater aspects of farming or livestock management.</a:t>
            </a:r>
          </a:p>
          <a:p>
            <a:pPr marL="342892" lvl="1" indent="0">
              <a:buNone/>
            </a:pPr>
            <a:endParaRPr lang="en-US" dirty="0"/>
          </a:p>
          <a:p>
            <a:pPr lvl="1"/>
            <a:r>
              <a:rPr lang="en-US" dirty="0"/>
              <a:t>Agroforestry tree components may be managed for traditional wood products…or may be managed for non-timber products, livestock benefits, or conservation benefits only.  </a:t>
            </a:r>
          </a:p>
          <a:p>
            <a:pPr marL="0" indent="0">
              <a:buNone/>
            </a:pPr>
            <a:endParaRPr lang="en-US" sz="1800" dirty="0"/>
          </a:p>
        </p:txBody>
      </p:sp>
      <p:pic>
        <p:nvPicPr>
          <p:cNvPr id="6" name="Picture 5">
            <a:extLst>
              <a:ext uri="{FF2B5EF4-FFF2-40B4-BE49-F238E27FC236}">
                <a16:creationId xmlns:a16="http://schemas.microsoft.com/office/drawing/2014/main" id="{F90EF45A-E4EF-E3AE-D166-4C997327A176}"/>
              </a:ext>
            </a:extLst>
          </p:cNvPr>
          <p:cNvPicPr>
            <a:picLocks noChangeAspect="1"/>
          </p:cNvPicPr>
          <p:nvPr/>
        </p:nvPicPr>
        <p:blipFill>
          <a:blip r:embed="rId3"/>
          <a:stretch>
            <a:fillRect/>
          </a:stretch>
        </p:blipFill>
        <p:spPr>
          <a:xfrm>
            <a:off x="6734530" y="1775673"/>
            <a:ext cx="2409471" cy="3367827"/>
          </a:xfrm>
          <a:prstGeom prst="rect">
            <a:avLst/>
          </a:prstGeom>
        </p:spPr>
      </p:pic>
    </p:spTree>
    <p:extLst>
      <p:ext uri="{BB962C8B-B14F-4D97-AF65-F5344CB8AC3E}">
        <p14:creationId xmlns:p14="http://schemas.microsoft.com/office/powerpoint/2010/main" val="92845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565607-83D1-CA80-8FF1-3FD424C4802B}"/>
              </a:ext>
            </a:extLst>
          </p:cNvPr>
          <p:cNvSpPr>
            <a:spLocks noGrp="1"/>
          </p:cNvSpPr>
          <p:nvPr>
            <p:ph type="title" idx="4294967295"/>
          </p:nvPr>
        </p:nvSpPr>
        <p:spPr>
          <a:xfrm>
            <a:off x="147584" y="1481778"/>
            <a:ext cx="3088535"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Tree Protection</a:t>
            </a:r>
          </a:p>
        </p:txBody>
      </p:sp>
      <p:pic>
        <p:nvPicPr>
          <p:cNvPr id="4" name="Picture Placeholder 8" descr="Young trees that have been planted as part of of newly established silvopasture sytem. Additional post and wire have been installed to provide additional protection. ">
            <a:extLst>
              <a:ext uri="{FF2B5EF4-FFF2-40B4-BE49-F238E27FC236}">
                <a16:creationId xmlns:a16="http://schemas.microsoft.com/office/drawing/2014/main" id="{DD7390AB-BA1C-064F-8B83-50B863605778}"/>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3284982" y="1199488"/>
            <a:ext cx="5859018" cy="4382470"/>
          </a:xfrm>
          <a:prstGeom prst="rect">
            <a:avLst/>
          </a:prstGeom>
          <a:noFill/>
        </p:spPr>
      </p:pic>
    </p:spTree>
    <p:extLst>
      <p:ext uri="{BB962C8B-B14F-4D97-AF65-F5344CB8AC3E}">
        <p14:creationId xmlns:p14="http://schemas.microsoft.com/office/powerpoint/2010/main" val="3537113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565607-83D1-CA80-8FF1-3FD424C4802B}"/>
              </a:ext>
            </a:extLst>
          </p:cNvPr>
          <p:cNvSpPr>
            <a:spLocks noGrp="1"/>
          </p:cNvSpPr>
          <p:nvPr>
            <p:ph type="title" idx="4294967295"/>
          </p:nvPr>
        </p:nvSpPr>
        <p:spPr>
          <a:xfrm>
            <a:off x="147584" y="1481778"/>
            <a:ext cx="3088535"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Tree Protection cont.</a:t>
            </a:r>
          </a:p>
        </p:txBody>
      </p:sp>
      <p:pic>
        <p:nvPicPr>
          <p:cNvPr id="6" name="Picture 5" descr="Young trees planted in an open pasture and protected by large wire cages.">
            <a:extLst>
              <a:ext uri="{FF2B5EF4-FFF2-40B4-BE49-F238E27FC236}">
                <a16:creationId xmlns:a16="http://schemas.microsoft.com/office/drawing/2014/main" id="{D0CD8DD7-6B85-2337-02E3-297A7673B6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3834" y="872992"/>
            <a:ext cx="2693998" cy="4705794"/>
          </a:xfrm>
          <a:prstGeom prst="rect">
            <a:avLst/>
          </a:prstGeom>
          <a:ln w="28575">
            <a:solidFill>
              <a:schemeClr val="tx1"/>
            </a:solidFill>
          </a:ln>
        </p:spPr>
      </p:pic>
      <p:pic>
        <p:nvPicPr>
          <p:cNvPr id="7" name="Picture 6" descr="Young trees that have been planted as part of of newly established silvopasture sytem. Additional post and wire have been installed to provide additional protection.">
            <a:extLst>
              <a:ext uri="{FF2B5EF4-FFF2-40B4-BE49-F238E27FC236}">
                <a16:creationId xmlns:a16="http://schemas.microsoft.com/office/drawing/2014/main" id="{C2ED7B88-2B76-AF25-54EC-2CFA2D009BD1}"/>
              </a:ext>
            </a:extLst>
          </p:cNvPr>
          <p:cNvPicPr>
            <a:picLocks noChangeAspect="1"/>
          </p:cNvPicPr>
          <p:nvPr/>
        </p:nvPicPr>
        <p:blipFill>
          <a:blip r:embed="rId4"/>
          <a:stretch>
            <a:fillRect/>
          </a:stretch>
        </p:blipFill>
        <p:spPr>
          <a:xfrm>
            <a:off x="5603985" y="910202"/>
            <a:ext cx="3540015" cy="4668584"/>
          </a:xfrm>
          <a:prstGeom prst="rect">
            <a:avLst/>
          </a:prstGeom>
          <a:ln w="28575">
            <a:solidFill>
              <a:schemeClr val="tx1"/>
            </a:solidFill>
          </a:ln>
        </p:spPr>
      </p:pic>
    </p:spTree>
    <p:extLst>
      <p:ext uri="{BB962C8B-B14F-4D97-AF65-F5344CB8AC3E}">
        <p14:creationId xmlns:p14="http://schemas.microsoft.com/office/powerpoint/2010/main" val="1635269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565607-83D1-CA80-8FF1-3FD424C4802B}"/>
              </a:ext>
            </a:extLst>
          </p:cNvPr>
          <p:cNvSpPr>
            <a:spLocks noGrp="1"/>
          </p:cNvSpPr>
          <p:nvPr>
            <p:ph type="title" idx="4294967295"/>
          </p:nvPr>
        </p:nvSpPr>
        <p:spPr>
          <a:xfrm>
            <a:off x="176463" y="884584"/>
            <a:ext cx="570314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Tree Protection continued</a:t>
            </a:r>
          </a:p>
        </p:txBody>
      </p:sp>
      <p:pic>
        <p:nvPicPr>
          <p:cNvPr id="6" name="Content Placeholder 5" descr="Young trees that have been planted as part of of newly established silvopasture sytem. Additional post and wire have been installed to provide additional protection.">
            <a:extLst>
              <a:ext uri="{FF2B5EF4-FFF2-40B4-BE49-F238E27FC236}">
                <a16:creationId xmlns:a16="http://schemas.microsoft.com/office/drawing/2014/main" id="{2B632FB9-CE43-1083-FDB2-F2725CCC3AF3}"/>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599356" y="1783526"/>
            <a:ext cx="7945287" cy="3807620"/>
          </a:xfrm>
          <a:prstGeom prst="rect">
            <a:avLst/>
          </a:prstGeom>
        </p:spPr>
      </p:pic>
    </p:spTree>
    <p:extLst>
      <p:ext uri="{BB962C8B-B14F-4D97-AF65-F5344CB8AC3E}">
        <p14:creationId xmlns:p14="http://schemas.microsoft.com/office/powerpoint/2010/main" val="2589339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2DBFF7-2344-98EF-2272-4287ED57C0BC}"/>
              </a:ext>
            </a:extLst>
          </p:cNvPr>
          <p:cNvSpPr>
            <a:spLocks noGrp="1"/>
          </p:cNvSpPr>
          <p:nvPr>
            <p:ph type="title"/>
          </p:nvPr>
        </p:nvSpPr>
        <p:spPr>
          <a:xfrm>
            <a:off x="164592" y="1378459"/>
            <a:ext cx="8921687" cy="471788"/>
          </a:xfrm>
        </p:spPr>
        <p:txBody>
          <a:bodyPr anchor="ctr">
            <a:normAutofit fontScale="90000"/>
          </a:bodyPr>
          <a:lstStyle/>
          <a:p>
            <a:pPr>
              <a:lnSpc>
                <a:spcPct val="90000"/>
              </a:lnSpc>
            </a:pPr>
            <a:r>
              <a:rPr lang="en-US" sz="2775" u="sng" dirty="0"/>
              <a:t>Silvopasture by Subtraction</a:t>
            </a:r>
            <a:r>
              <a:rPr lang="en-US" sz="2100" u="sng" dirty="0">
                <a:solidFill>
                  <a:srgbClr val="19567B"/>
                </a:solidFill>
                <a:latin typeface="Montserrat"/>
              </a:rPr>
              <a:t> – </a:t>
            </a:r>
            <a:r>
              <a:rPr lang="en-US" sz="2100" i="1" u="sng" dirty="0">
                <a:solidFill>
                  <a:srgbClr val="19567B"/>
                </a:solidFill>
                <a:latin typeface="Montserrat"/>
              </a:rPr>
              <a:t>Challenges and Considerations</a:t>
            </a:r>
            <a:endParaRPr lang="en-US" sz="2775" u="sng" dirty="0"/>
          </a:p>
        </p:txBody>
      </p:sp>
      <p:sp>
        <p:nvSpPr>
          <p:cNvPr id="7" name="Content Placeholder 6">
            <a:extLst>
              <a:ext uri="{FF2B5EF4-FFF2-40B4-BE49-F238E27FC236}">
                <a16:creationId xmlns:a16="http://schemas.microsoft.com/office/drawing/2014/main" id="{56B0CD20-CC89-F20B-88BD-17B587F3D45A}"/>
              </a:ext>
            </a:extLst>
          </p:cNvPr>
          <p:cNvSpPr>
            <a:spLocks noGrp="1"/>
          </p:cNvSpPr>
          <p:nvPr>
            <p:ph sz="quarter" idx="10"/>
          </p:nvPr>
        </p:nvSpPr>
        <p:spPr>
          <a:xfrm>
            <a:off x="377190" y="1993884"/>
            <a:ext cx="3737610" cy="3608451"/>
          </a:xfrm>
        </p:spPr>
        <p:txBody>
          <a:bodyPr>
            <a:normAutofit fontScale="92500" lnSpcReduction="10000"/>
          </a:bodyPr>
          <a:lstStyle/>
          <a:p>
            <a:pPr>
              <a:lnSpc>
                <a:spcPct val="98000"/>
              </a:lnSpc>
            </a:pPr>
            <a:r>
              <a:rPr lang="en-US" sz="1500" dirty="0"/>
              <a:t>Suitable site</a:t>
            </a:r>
          </a:p>
          <a:p>
            <a:pPr>
              <a:lnSpc>
                <a:spcPct val="98000"/>
              </a:lnSpc>
            </a:pPr>
            <a:r>
              <a:rPr lang="en-US" sz="1500" dirty="0"/>
              <a:t>Target canopy cover</a:t>
            </a:r>
          </a:p>
          <a:p>
            <a:pPr>
              <a:lnSpc>
                <a:spcPct val="98000"/>
              </a:lnSpc>
            </a:pPr>
            <a:r>
              <a:rPr lang="en-US" sz="1500" dirty="0"/>
              <a:t>Suitable residual trees</a:t>
            </a:r>
          </a:p>
          <a:p>
            <a:pPr>
              <a:lnSpc>
                <a:spcPct val="98000"/>
              </a:lnSpc>
            </a:pPr>
            <a:r>
              <a:rPr lang="en-US" sz="1500" dirty="0"/>
              <a:t>Damage to residual trees </a:t>
            </a:r>
          </a:p>
          <a:p>
            <a:pPr>
              <a:lnSpc>
                <a:spcPct val="98000"/>
              </a:lnSpc>
            </a:pPr>
            <a:r>
              <a:rPr lang="en-US" sz="1500" dirty="0"/>
              <a:t>Woody debris &amp; stumps</a:t>
            </a:r>
          </a:p>
          <a:p>
            <a:pPr>
              <a:lnSpc>
                <a:spcPct val="98000"/>
              </a:lnSpc>
            </a:pPr>
            <a:r>
              <a:rPr lang="en-US" sz="1500" dirty="0"/>
              <a:t>Compatible forage</a:t>
            </a:r>
          </a:p>
          <a:p>
            <a:pPr>
              <a:lnSpc>
                <a:spcPct val="98000"/>
              </a:lnSpc>
            </a:pPr>
            <a:r>
              <a:rPr lang="en-US" sz="1500" dirty="0"/>
              <a:t>Invasive species control</a:t>
            </a:r>
          </a:p>
          <a:p>
            <a:pPr>
              <a:lnSpc>
                <a:spcPct val="98000"/>
              </a:lnSpc>
            </a:pPr>
            <a:r>
              <a:rPr lang="en-US" sz="1500" dirty="0"/>
              <a:t>Planning for regeneration (establishing or controlling!)</a:t>
            </a:r>
          </a:p>
          <a:p>
            <a:pPr>
              <a:lnSpc>
                <a:spcPct val="98000"/>
              </a:lnSpc>
            </a:pPr>
            <a:r>
              <a:rPr lang="en-US" sz="1500" dirty="0"/>
              <a:t>Infrastructure</a:t>
            </a:r>
          </a:p>
          <a:p>
            <a:pPr>
              <a:lnSpc>
                <a:spcPct val="98000"/>
              </a:lnSpc>
            </a:pPr>
            <a:r>
              <a:rPr lang="en-US" sz="1500" dirty="0"/>
              <a:t>Compaction</a:t>
            </a:r>
          </a:p>
          <a:p>
            <a:pPr>
              <a:lnSpc>
                <a:spcPct val="98000"/>
              </a:lnSpc>
            </a:pPr>
            <a:r>
              <a:rPr lang="en-US" sz="1500" dirty="0"/>
              <a:t>Impacts on wildlife and soil organisms</a:t>
            </a:r>
          </a:p>
        </p:txBody>
      </p:sp>
      <p:pic>
        <p:nvPicPr>
          <p:cNvPr id="3" name="Picture 2" descr="A group of cattle grazing in a established silvopasture system with pine trees and mixed forages.">
            <a:extLst>
              <a:ext uri="{FF2B5EF4-FFF2-40B4-BE49-F238E27FC236}">
                <a16:creationId xmlns:a16="http://schemas.microsoft.com/office/drawing/2014/main" id="{22396C70-82DA-D37F-BAB4-B8CBAB074B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3697" y="1850246"/>
            <a:ext cx="4890304" cy="3667728"/>
          </a:xfrm>
          <a:prstGeom prst="rect">
            <a:avLst/>
          </a:prstGeom>
          <a:ln w="28575">
            <a:solidFill>
              <a:schemeClr val="tx1"/>
            </a:solidFill>
          </a:ln>
        </p:spPr>
      </p:pic>
    </p:spTree>
    <p:extLst>
      <p:ext uri="{BB962C8B-B14F-4D97-AF65-F5344CB8AC3E}">
        <p14:creationId xmlns:p14="http://schemas.microsoft.com/office/powerpoint/2010/main" val="1320942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069435-5AFA-57EB-7680-4B07DC800164}"/>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a:stretch/>
        </p:blipFill>
        <p:spPr>
          <a:xfrm>
            <a:off x="0" y="1207244"/>
            <a:ext cx="9144000" cy="4346072"/>
          </a:xfrm>
          <a:prstGeom prst="rect">
            <a:avLst/>
          </a:prstGeom>
          <a:noFill/>
        </p:spPr>
      </p:pic>
      <p:sp>
        <p:nvSpPr>
          <p:cNvPr id="2" name="Title 1">
            <a:extLst>
              <a:ext uri="{FF2B5EF4-FFF2-40B4-BE49-F238E27FC236}">
                <a16:creationId xmlns:a16="http://schemas.microsoft.com/office/drawing/2014/main" id="{613D5F4F-BFAC-9CBB-454E-791ADFEA162F}"/>
              </a:ext>
              <a:ext uri="{C183D7F6-B498-43B3-948B-1728B52AA6E4}">
                <adec:decorative xmlns:adec="http://schemas.microsoft.com/office/drawing/2017/decorative" val="1"/>
              </a:ext>
            </a:extLst>
          </p:cNvPr>
          <p:cNvSpPr>
            <a:spLocks noGrp="1"/>
          </p:cNvSpPr>
          <p:nvPr>
            <p:ph type="title"/>
          </p:nvPr>
        </p:nvSpPr>
        <p:spPr>
          <a:xfrm>
            <a:off x="-554204" y="0"/>
            <a:ext cx="477085" cy="629051"/>
          </a:xfrm>
        </p:spPr>
        <p:txBody>
          <a:bodyPr/>
          <a:lstStyle/>
          <a:p>
            <a:r>
              <a:rPr lang="en-US" dirty="0"/>
              <a:t>23</a:t>
            </a:r>
          </a:p>
        </p:txBody>
      </p:sp>
    </p:spTree>
    <p:extLst>
      <p:ext uri="{BB962C8B-B14F-4D97-AF65-F5344CB8AC3E}">
        <p14:creationId xmlns:p14="http://schemas.microsoft.com/office/powerpoint/2010/main" val="3457672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02BECB-D716-5C22-C781-2FDB2898CBE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202245"/>
            <a:ext cx="9144000" cy="4393883"/>
          </a:xfrm>
          <a:prstGeom prst="rect">
            <a:avLst/>
          </a:prstGeom>
          <a:noFill/>
        </p:spPr>
      </p:pic>
      <p:sp>
        <p:nvSpPr>
          <p:cNvPr id="2" name="Title 1">
            <a:extLst>
              <a:ext uri="{FF2B5EF4-FFF2-40B4-BE49-F238E27FC236}">
                <a16:creationId xmlns:a16="http://schemas.microsoft.com/office/drawing/2014/main" id="{B35D21FB-41A8-A1A5-6D1C-39C51BB5B947}"/>
              </a:ext>
              <a:ext uri="{C183D7F6-B498-43B3-948B-1728B52AA6E4}">
                <adec:decorative xmlns:adec="http://schemas.microsoft.com/office/drawing/2017/decorative" val="1"/>
              </a:ext>
            </a:extLst>
          </p:cNvPr>
          <p:cNvSpPr>
            <a:spLocks noGrp="1"/>
          </p:cNvSpPr>
          <p:nvPr>
            <p:ph type="title"/>
          </p:nvPr>
        </p:nvSpPr>
        <p:spPr>
          <a:xfrm>
            <a:off x="-873693" y="0"/>
            <a:ext cx="543186" cy="629051"/>
          </a:xfrm>
        </p:spPr>
        <p:txBody>
          <a:bodyPr/>
          <a:lstStyle/>
          <a:p>
            <a:r>
              <a:rPr lang="en-US" dirty="0"/>
              <a:t>24</a:t>
            </a:r>
          </a:p>
        </p:txBody>
      </p:sp>
    </p:spTree>
    <p:extLst>
      <p:ext uri="{BB962C8B-B14F-4D97-AF65-F5344CB8AC3E}">
        <p14:creationId xmlns:p14="http://schemas.microsoft.com/office/powerpoint/2010/main" val="4006232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617AB4-0CDE-656D-1516-1DC24EF42F0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857250"/>
            <a:ext cx="6858000" cy="5143500"/>
          </a:xfrm>
          <a:prstGeom prst="rect">
            <a:avLst/>
          </a:prstGeom>
          <a:ln w="28575">
            <a:solidFill>
              <a:schemeClr val="tx1"/>
            </a:solidFill>
          </a:ln>
        </p:spPr>
      </p:pic>
      <p:pic>
        <p:nvPicPr>
          <p:cNvPr id="7" name="Picture 6">
            <a:extLst>
              <a:ext uri="{FF2B5EF4-FFF2-40B4-BE49-F238E27FC236}">
                <a16:creationId xmlns:a16="http://schemas.microsoft.com/office/drawing/2014/main" id="{AB585BE7-00C8-DDD2-4570-DFE0455276B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22006" y="857251"/>
            <a:ext cx="3721994" cy="2791496"/>
          </a:xfrm>
          <a:prstGeom prst="rect">
            <a:avLst/>
          </a:prstGeom>
          <a:ln w="28575">
            <a:solidFill>
              <a:schemeClr val="tx1"/>
            </a:solidFill>
          </a:ln>
        </p:spPr>
      </p:pic>
      <p:pic>
        <p:nvPicPr>
          <p:cNvPr id="9" name="Picture 8">
            <a:extLst>
              <a:ext uri="{FF2B5EF4-FFF2-40B4-BE49-F238E27FC236}">
                <a16:creationId xmlns:a16="http://schemas.microsoft.com/office/drawing/2014/main" id="{651DE50F-447B-3344-83E1-99247EBA72B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22006" y="3209255"/>
            <a:ext cx="3721994" cy="2791496"/>
          </a:xfrm>
          <a:prstGeom prst="rect">
            <a:avLst/>
          </a:prstGeom>
          <a:ln w="28575">
            <a:solidFill>
              <a:schemeClr val="tx1"/>
            </a:solidFill>
          </a:ln>
        </p:spPr>
      </p:pic>
      <p:sp>
        <p:nvSpPr>
          <p:cNvPr id="2" name="Title 1">
            <a:extLst>
              <a:ext uri="{FF2B5EF4-FFF2-40B4-BE49-F238E27FC236}">
                <a16:creationId xmlns:a16="http://schemas.microsoft.com/office/drawing/2014/main" id="{86332585-4F41-BCD6-8A21-5CC0980A3D6E}"/>
              </a:ext>
              <a:ext uri="{C183D7F6-B498-43B3-948B-1728B52AA6E4}">
                <adec:decorative xmlns:adec="http://schemas.microsoft.com/office/drawing/2017/decorative" val="1"/>
              </a:ext>
            </a:extLst>
          </p:cNvPr>
          <p:cNvSpPr>
            <a:spLocks noGrp="1"/>
          </p:cNvSpPr>
          <p:nvPr>
            <p:ph type="title" idx="4294967295"/>
          </p:nvPr>
        </p:nvSpPr>
        <p:spPr>
          <a:xfrm>
            <a:off x="-1728960" y="707690"/>
            <a:ext cx="583206" cy="1325563"/>
          </a:xfrm>
          <a:prstGeom prst="rect">
            <a:avLst/>
          </a:prstGeom>
        </p:spPr>
        <p:txBody>
          <a:bodyPr/>
          <a:lstStyle/>
          <a:p>
            <a:r>
              <a:rPr lang="en-US" dirty="0"/>
              <a:t>25</a:t>
            </a:r>
          </a:p>
        </p:txBody>
      </p:sp>
    </p:spTree>
    <p:extLst>
      <p:ext uri="{BB962C8B-B14F-4D97-AF65-F5344CB8AC3E}">
        <p14:creationId xmlns:p14="http://schemas.microsoft.com/office/powerpoint/2010/main" val="140066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Lst>
          </p:cNvPr>
          <p:cNvSpPr>
            <a:spLocks noGrp="1"/>
          </p:cNvSpPr>
          <p:nvPr>
            <p:ph type="title"/>
          </p:nvPr>
        </p:nvSpPr>
        <p:spPr/>
        <p:txBody>
          <a:bodyPr/>
          <a:lstStyle/>
          <a:p>
            <a:pPr algn="ctr"/>
            <a:r>
              <a:rPr lang="en-US" dirty="0"/>
              <a:t>Silvopasture - Examples</a:t>
            </a:r>
          </a:p>
        </p:txBody>
      </p:sp>
      <p:pic>
        <p:nvPicPr>
          <p:cNvPr id="12" name="Picture 11" descr="Cows grazing in pine silvopastures, where pine trees allow enough sunlight to support forage growth.  ">
            <a:extLst>
              <a:ext uri="{FF2B5EF4-FFF2-40B4-BE49-F238E27FC236}">
                <a16:creationId xmlns:a16="http://schemas.microsoft.com/office/drawing/2014/main" id="{81FBE454-45BD-DFC6-A676-05D876CEBD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6751" y="857250"/>
            <a:ext cx="7715250" cy="5143500"/>
          </a:xfrm>
          <a:prstGeom prst="rect">
            <a:avLst/>
          </a:prstGeom>
          <a:ln w="28575">
            <a:solidFill>
              <a:schemeClr val="tx1"/>
            </a:solidFill>
          </a:ln>
        </p:spPr>
      </p:pic>
      <p:pic>
        <p:nvPicPr>
          <p:cNvPr id="10" name="Picture 9" descr="Cows grazing in pine silvopastures, where pine trees allow enough sunlight to support forage growth.  ">
            <a:extLst>
              <a:ext uri="{FF2B5EF4-FFF2-40B4-BE49-F238E27FC236}">
                <a16:creationId xmlns:a16="http://schemas.microsoft.com/office/drawing/2014/main" id="{F2DAB583-CBC3-D1FB-F43A-F2FFD52679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878983"/>
            <a:ext cx="5294376" cy="5143500"/>
          </a:xfrm>
          <a:prstGeom prst="rect">
            <a:avLst/>
          </a:prstGeom>
          <a:ln w="28575">
            <a:solidFill>
              <a:schemeClr val="tx1"/>
            </a:solidFill>
          </a:ln>
        </p:spPr>
      </p:pic>
    </p:spTree>
    <p:extLst>
      <p:ext uri="{BB962C8B-B14F-4D97-AF65-F5344CB8AC3E}">
        <p14:creationId xmlns:p14="http://schemas.microsoft.com/office/powerpoint/2010/main" val="383409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2D1444C-6638-FB5C-49A2-B24859FBCB45}"/>
              </a:ext>
              <a:ext uri="{C183D7F6-B498-43B3-948B-1728B52AA6E4}">
                <adec:decorative xmlns:adec="http://schemas.microsoft.com/office/drawing/2017/decorative" val="1"/>
              </a:ext>
            </a:extLst>
          </p:cNvPr>
          <p:cNvPicPr>
            <a:picLocks noGrp="1" noChangeAspect="1"/>
          </p:cNvPicPr>
          <p:nvPr>
            <p:ph sz="quarter" idx="10"/>
          </p:nvPr>
        </p:nvPicPr>
        <p:blipFill rotWithShape="1">
          <a:blip r:embed="rId3" cstate="screen">
            <a:extLst>
              <a:ext uri="{28A0092B-C50C-407E-A947-70E740481C1C}">
                <a14:useLocalDpi xmlns:a14="http://schemas.microsoft.com/office/drawing/2010/main"/>
              </a:ext>
            </a:extLst>
          </a:blip>
          <a:srcRect/>
          <a:stretch/>
        </p:blipFill>
        <p:spPr>
          <a:xfrm>
            <a:off x="-1" y="1186434"/>
            <a:ext cx="9147997" cy="4389120"/>
          </a:xfrm>
          <a:prstGeom prst="rect">
            <a:avLst/>
          </a:prstGeom>
          <a:noFill/>
        </p:spPr>
      </p:pic>
      <p:sp>
        <p:nvSpPr>
          <p:cNvPr id="2" name="Title 1">
            <a:extLst>
              <a:ext uri="{FF2B5EF4-FFF2-40B4-BE49-F238E27FC236}">
                <a16:creationId xmlns:a16="http://schemas.microsoft.com/office/drawing/2014/main" id="{0968417F-4ED3-77E4-93D9-B7B9F6F17BF0}"/>
              </a:ext>
              <a:ext uri="{C183D7F6-B498-43B3-948B-1728B52AA6E4}">
                <adec:decorative xmlns:adec="http://schemas.microsoft.com/office/drawing/2017/decorative" val="1"/>
              </a:ext>
            </a:extLst>
          </p:cNvPr>
          <p:cNvSpPr>
            <a:spLocks noGrp="1"/>
          </p:cNvSpPr>
          <p:nvPr>
            <p:ph type="title"/>
          </p:nvPr>
        </p:nvSpPr>
        <p:spPr>
          <a:xfrm>
            <a:off x="-1799109" y="653395"/>
            <a:ext cx="1523687" cy="629051"/>
          </a:xfrm>
        </p:spPr>
        <p:txBody>
          <a:bodyPr/>
          <a:lstStyle/>
          <a:p>
            <a:r>
              <a:rPr lang="en-US" dirty="0"/>
              <a:t>26</a:t>
            </a:r>
          </a:p>
        </p:txBody>
      </p:sp>
    </p:spTree>
    <p:extLst>
      <p:ext uri="{BB962C8B-B14F-4D97-AF65-F5344CB8AC3E}">
        <p14:creationId xmlns:p14="http://schemas.microsoft.com/office/powerpoint/2010/main" val="41526122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FF9F00-FA79-7502-5A26-212AF9EACFEA}"/>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0" y="1216725"/>
            <a:ext cx="5659721" cy="3169444"/>
          </a:xfrm>
          <a:prstGeom prst="rect">
            <a:avLst/>
          </a:prstGeom>
          <a:noFill/>
          <a:ln w="38100">
            <a:solidFill>
              <a:schemeClr val="tx1"/>
            </a:solidFill>
          </a:ln>
        </p:spPr>
      </p:pic>
      <p:pic>
        <p:nvPicPr>
          <p:cNvPr id="3" name="Picture 2">
            <a:extLst>
              <a:ext uri="{FF2B5EF4-FFF2-40B4-BE49-F238E27FC236}">
                <a16:creationId xmlns:a16="http://schemas.microsoft.com/office/drawing/2014/main" id="{F2145FD5-475E-4BF5-3405-A0BCB6E9AAA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0076" y="2019110"/>
            <a:ext cx="4733924" cy="3550443"/>
          </a:xfrm>
          <a:prstGeom prst="rect">
            <a:avLst/>
          </a:prstGeom>
          <a:ln w="38100">
            <a:solidFill>
              <a:schemeClr val="tx1"/>
            </a:solidFill>
          </a:ln>
        </p:spPr>
      </p:pic>
      <p:sp>
        <p:nvSpPr>
          <p:cNvPr id="2" name="Title 1">
            <a:extLst>
              <a:ext uri="{FF2B5EF4-FFF2-40B4-BE49-F238E27FC236}">
                <a16:creationId xmlns:a16="http://schemas.microsoft.com/office/drawing/2014/main" id="{80ACB80F-5ABC-31B3-2E9C-2680ED4C7151}"/>
              </a:ext>
              <a:ext uri="{C183D7F6-B498-43B3-948B-1728B52AA6E4}">
                <adec:decorative xmlns:adec="http://schemas.microsoft.com/office/drawing/2017/decorative" val="1"/>
              </a:ext>
            </a:extLst>
          </p:cNvPr>
          <p:cNvSpPr>
            <a:spLocks noGrp="1"/>
          </p:cNvSpPr>
          <p:nvPr>
            <p:ph type="title"/>
          </p:nvPr>
        </p:nvSpPr>
        <p:spPr>
          <a:xfrm>
            <a:off x="-2801645" y="674341"/>
            <a:ext cx="2559274" cy="629051"/>
          </a:xfrm>
        </p:spPr>
        <p:txBody>
          <a:bodyPr/>
          <a:lstStyle/>
          <a:p>
            <a:r>
              <a:rPr lang="en-US" dirty="0"/>
              <a:t>27</a:t>
            </a:r>
          </a:p>
        </p:txBody>
      </p:sp>
    </p:spTree>
    <p:extLst>
      <p:ext uri="{BB962C8B-B14F-4D97-AF65-F5344CB8AC3E}">
        <p14:creationId xmlns:p14="http://schemas.microsoft.com/office/powerpoint/2010/main" val="3060653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28138-6875-D7E6-0661-66B78DB7A220}"/>
              </a:ext>
            </a:extLst>
          </p:cNvPr>
          <p:cNvSpPr>
            <a:spLocks noGrp="1"/>
          </p:cNvSpPr>
          <p:nvPr>
            <p:ph type="body" sz="quarter" idx="11"/>
          </p:nvPr>
        </p:nvSpPr>
        <p:spPr>
          <a:xfrm>
            <a:off x="136931" y="1405157"/>
            <a:ext cx="6549819" cy="398312"/>
          </a:xfrm>
          <a:prstGeom prst="rect">
            <a:avLst/>
          </a:prstGeom>
        </p:spPr>
        <p:txBody>
          <a:bodyPr/>
          <a:lstStyle/>
          <a:p>
            <a:r>
              <a:rPr lang="en-US" dirty="0"/>
              <a:t>Agroforestry Is NOT…</a:t>
            </a:r>
          </a:p>
          <a:p>
            <a:endParaRPr lang="en-US" dirty="0"/>
          </a:p>
        </p:txBody>
      </p:sp>
      <p:sp>
        <p:nvSpPr>
          <p:cNvPr id="4" name="Content Placeholder 3">
            <a:extLst>
              <a:ext uri="{FF2B5EF4-FFF2-40B4-BE49-F238E27FC236}">
                <a16:creationId xmlns:a16="http://schemas.microsoft.com/office/drawing/2014/main" id="{672231E1-3953-5DD3-B221-61B16BCFAD57}"/>
              </a:ext>
            </a:extLst>
          </p:cNvPr>
          <p:cNvSpPr>
            <a:spLocks noGrp="1"/>
          </p:cNvSpPr>
          <p:nvPr>
            <p:ph sz="quarter" idx="13"/>
          </p:nvPr>
        </p:nvSpPr>
        <p:spPr>
          <a:xfrm>
            <a:off x="386776" y="2364863"/>
            <a:ext cx="5792423" cy="2754852"/>
          </a:xfrm>
        </p:spPr>
        <p:txBody>
          <a:bodyPr/>
          <a:lstStyle/>
          <a:p>
            <a:r>
              <a:rPr lang="en-US" sz="2700" b="1" i="1" dirty="0"/>
              <a:t>A New Concept</a:t>
            </a:r>
          </a:p>
          <a:p>
            <a:pPr marL="0" indent="0">
              <a:buNone/>
            </a:pPr>
            <a:endParaRPr lang="en-US" sz="2700" b="1" i="1" dirty="0"/>
          </a:p>
          <a:p>
            <a:r>
              <a:rPr lang="en-US" sz="2700" b="1" i="1" dirty="0"/>
              <a:t>A single practice</a:t>
            </a:r>
          </a:p>
          <a:p>
            <a:pPr marL="0" indent="0">
              <a:buNone/>
            </a:pPr>
            <a:endParaRPr lang="en-US" b="1" i="1" dirty="0"/>
          </a:p>
          <a:p>
            <a:pPr marL="0" indent="0">
              <a:buNone/>
            </a:pPr>
            <a:endParaRPr lang="en-US" dirty="0"/>
          </a:p>
          <a:p>
            <a:endParaRPr lang="en-US" dirty="0"/>
          </a:p>
        </p:txBody>
      </p:sp>
      <p:pic>
        <p:nvPicPr>
          <p:cNvPr id="5" name="Picture 6">
            <a:extLst>
              <a:ext uri="{FF2B5EF4-FFF2-40B4-BE49-F238E27FC236}">
                <a16:creationId xmlns:a16="http://schemas.microsoft.com/office/drawing/2014/main" id="{27C92418-DB10-0BD6-CF03-139A54479CBC}"/>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6751" y="2171078"/>
            <a:ext cx="1493044" cy="2171699"/>
          </a:xfrm>
          <a:prstGeom prst="roundRect">
            <a:avLst/>
          </a:prstGeom>
          <a:ln>
            <a:noFill/>
          </a:ln>
          <a:effectLst>
            <a:outerShdw blurRad="292100" dist="139700" dir="2700000" algn="tl" rotWithShape="0">
              <a:srgbClr val="333333">
                <a:alpha val="65000"/>
              </a:srgbClr>
            </a:outerShdw>
          </a:effectLst>
        </p:spPr>
      </p:pic>
      <p:pic>
        <p:nvPicPr>
          <p:cNvPr id="6" name="Picture 2">
            <a:extLst>
              <a:ext uri="{FF2B5EF4-FFF2-40B4-BE49-F238E27FC236}">
                <a16:creationId xmlns:a16="http://schemas.microsoft.com/office/drawing/2014/main" id="{B18BAD23-66FB-ACCB-F5C3-3ABE484AC834}"/>
              </a:ext>
              <a:ext uri="{C183D7F6-B498-43B3-948B-1728B52AA6E4}">
                <adec:decorative xmlns:adec="http://schemas.microsoft.com/office/drawing/2017/decorative" val="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00900" y="933622"/>
            <a:ext cx="1943100" cy="991277"/>
          </a:xfrm>
          <a:prstGeom prst="round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0C473FFB-68CA-CD0A-85AD-FC844090C44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10430" y="3742289"/>
            <a:ext cx="1571476" cy="1066217"/>
          </a:xfrm>
          <a:prstGeom prst="round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DC67100A-224D-840F-02B9-D3A85F98125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79832" y="4469975"/>
            <a:ext cx="1706880" cy="1143000"/>
          </a:xfrm>
          <a:prstGeom prst="roundRect">
            <a:avLst/>
          </a:prstGeom>
          <a:ln>
            <a:noFill/>
          </a:ln>
          <a:effectLst>
            <a:outerShdw blurRad="292100" dist="139700" dir="2700000" algn="tl" rotWithShape="0">
              <a:srgbClr val="333333">
                <a:alpha val="65000"/>
              </a:srgbClr>
            </a:outerShdw>
          </a:effectLst>
        </p:spPr>
      </p:pic>
      <p:pic>
        <p:nvPicPr>
          <p:cNvPr id="3" name="Picture 1">
            <a:extLst>
              <a:ext uri="{FF2B5EF4-FFF2-40B4-BE49-F238E27FC236}">
                <a16:creationId xmlns:a16="http://schemas.microsoft.com/office/drawing/2014/main" id="{A68CAB5B-C50A-7BD3-3294-D6E8FD65292D}"/>
              </a:ext>
              <a:ext uri="{C183D7F6-B498-43B3-948B-1728B52AA6E4}">
                <adec:decorative xmlns:adec="http://schemas.microsoft.com/office/drawing/2017/decorative" val="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119339" y="1680986"/>
            <a:ext cx="1062567" cy="1510190"/>
          </a:xfrm>
          <a:prstGeom prst="round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092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3282D-82C1-D2F3-3FED-DFF95695E09D}"/>
              </a:ext>
            </a:extLst>
          </p:cNvPr>
          <p:cNvSpPr>
            <a:spLocks noGrp="1"/>
          </p:cNvSpPr>
          <p:nvPr>
            <p:ph type="title"/>
          </p:nvPr>
        </p:nvSpPr>
        <p:spPr/>
        <p:txBody>
          <a:bodyPr/>
          <a:lstStyle/>
          <a:p>
            <a:r>
              <a:rPr lang="en-US" dirty="0"/>
              <a:t>Other Scenarios</a:t>
            </a:r>
          </a:p>
        </p:txBody>
      </p:sp>
      <p:sp>
        <p:nvSpPr>
          <p:cNvPr id="3" name="Content Placeholder 2">
            <a:extLst>
              <a:ext uri="{FF2B5EF4-FFF2-40B4-BE49-F238E27FC236}">
                <a16:creationId xmlns:a16="http://schemas.microsoft.com/office/drawing/2014/main" id="{6F28EA84-1BB7-2C47-010C-90526A81A3E2}"/>
              </a:ext>
            </a:extLst>
          </p:cNvPr>
          <p:cNvSpPr>
            <a:spLocks noGrp="1"/>
          </p:cNvSpPr>
          <p:nvPr>
            <p:ph sz="quarter" idx="10"/>
          </p:nvPr>
        </p:nvSpPr>
        <p:spPr/>
        <p:txBody>
          <a:bodyPr/>
          <a:lstStyle/>
          <a:p>
            <a:endParaRPr lang="en-US" dirty="0"/>
          </a:p>
        </p:txBody>
      </p:sp>
      <p:pic>
        <p:nvPicPr>
          <p:cNvPr id="5" name="Picture Placeholder 4" descr="Large group of cattle grazing a established silvopasture system.">
            <a:extLst>
              <a:ext uri="{FF2B5EF4-FFF2-40B4-BE49-F238E27FC236}">
                <a16:creationId xmlns:a16="http://schemas.microsoft.com/office/drawing/2014/main" id="{1439E5C7-989D-E2CA-45A0-4F9F8F88DC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p:blipFill>
        <p:spPr>
          <a:xfrm>
            <a:off x="0" y="2077974"/>
            <a:ext cx="5542139" cy="3915137"/>
          </a:xfrm>
          <a:prstGeom prst="rect">
            <a:avLst/>
          </a:prstGeom>
          <a:ln w="19050">
            <a:solidFill>
              <a:schemeClr val="tx1"/>
            </a:solidFill>
          </a:ln>
        </p:spPr>
      </p:pic>
      <p:pic>
        <p:nvPicPr>
          <p:cNvPr id="4" name="Picture 3" descr="Sheep grazing in a recently established silvopasture system with temporary fencing used for rotational grazing.">
            <a:extLst>
              <a:ext uri="{FF2B5EF4-FFF2-40B4-BE49-F238E27FC236}">
                <a16:creationId xmlns:a16="http://schemas.microsoft.com/office/drawing/2014/main" id="{704077CD-3F6C-AC0B-0F78-CF5A617887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 b="-2"/>
          <a:stretch/>
        </p:blipFill>
        <p:spPr>
          <a:xfrm>
            <a:off x="4094226" y="864889"/>
            <a:ext cx="5020519" cy="3552386"/>
          </a:xfrm>
          <a:prstGeom prst="rect">
            <a:avLst/>
          </a:prstGeom>
          <a:ln w="19050">
            <a:solidFill>
              <a:schemeClr val="tx1"/>
            </a:solidFill>
          </a:ln>
        </p:spPr>
      </p:pic>
    </p:spTree>
    <p:extLst>
      <p:ext uri="{BB962C8B-B14F-4D97-AF65-F5344CB8AC3E}">
        <p14:creationId xmlns:p14="http://schemas.microsoft.com/office/powerpoint/2010/main" val="9625040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33F04FC-47B3-CA9F-5F85-60AAE1162F86}"/>
              </a:ext>
              <a:ext uri="{C183D7F6-B498-43B3-948B-1728B52AA6E4}">
                <adec:decorative xmlns:adec="http://schemas.microsoft.com/office/drawing/2017/decorative" val="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a:stretch/>
        </p:blipFill>
        <p:spPr>
          <a:xfrm>
            <a:off x="71438" y="1272531"/>
            <a:ext cx="9001124" cy="4312938"/>
          </a:xfrm>
          <a:prstGeom prst="rect">
            <a:avLst/>
          </a:prstGeom>
          <a:noFill/>
          <a:ln w="28575">
            <a:solidFill>
              <a:schemeClr val="tx1"/>
            </a:solidFill>
          </a:ln>
        </p:spPr>
      </p:pic>
      <p:sp>
        <p:nvSpPr>
          <p:cNvPr id="2" name="Title 1">
            <a:extLst>
              <a:ext uri="{FF2B5EF4-FFF2-40B4-BE49-F238E27FC236}">
                <a16:creationId xmlns:a16="http://schemas.microsoft.com/office/drawing/2014/main" id="{25E704E5-5440-82E0-0D0D-9958CC4DE2C4}"/>
              </a:ext>
              <a:ext uri="{C183D7F6-B498-43B3-948B-1728B52AA6E4}">
                <adec:decorative xmlns:adec="http://schemas.microsoft.com/office/drawing/2017/decorative" val="1"/>
              </a:ext>
            </a:extLst>
          </p:cNvPr>
          <p:cNvSpPr>
            <a:spLocks noGrp="1"/>
          </p:cNvSpPr>
          <p:nvPr>
            <p:ph type="title"/>
          </p:nvPr>
        </p:nvSpPr>
        <p:spPr>
          <a:xfrm>
            <a:off x="-1402503" y="743970"/>
            <a:ext cx="1182166" cy="629051"/>
          </a:xfrm>
        </p:spPr>
        <p:txBody>
          <a:bodyPr/>
          <a:lstStyle/>
          <a:p>
            <a:r>
              <a:rPr lang="en-US" dirty="0"/>
              <a:t>28</a:t>
            </a:r>
          </a:p>
        </p:txBody>
      </p:sp>
    </p:spTree>
    <p:extLst>
      <p:ext uri="{BB962C8B-B14F-4D97-AF65-F5344CB8AC3E}">
        <p14:creationId xmlns:p14="http://schemas.microsoft.com/office/powerpoint/2010/main" val="18157909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FCED9F-F593-A9A8-0236-ABC6606A82A6}"/>
              </a:ext>
            </a:extLst>
          </p:cNvPr>
          <p:cNvSpPr>
            <a:spLocks noGrp="1"/>
          </p:cNvSpPr>
          <p:nvPr>
            <p:ph type="title" idx="4294967295"/>
          </p:nvPr>
        </p:nvSpPr>
        <p:spPr>
          <a:xfrm>
            <a:off x="179264" y="1484461"/>
            <a:ext cx="6861037"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Open Sans" panose="020B0606030504020204" pitchFamily="34" charset="0"/>
              </a:rPr>
              <a:t>Agroforestry Practices</a:t>
            </a:r>
          </a:p>
        </p:txBody>
      </p:sp>
      <p:sp>
        <p:nvSpPr>
          <p:cNvPr id="4" name="Content Placeholder 3">
            <a:extLst>
              <a:ext uri="{FF2B5EF4-FFF2-40B4-BE49-F238E27FC236}">
                <a16:creationId xmlns:a16="http://schemas.microsoft.com/office/drawing/2014/main" id="{1D7035AD-0104-1C68-D46B-A511C0B16764}"/>
              </a:ext>
            </a:extLst>
          </p:cNvPr>
          <p:cNvSpPr>
            <a:spLocks noGrp="1"/>
          </p:cNvSpPr>
          <p:nvPr>
            <p:ph sz="quarter" idx="13"/>
          </p:nvPr>
        </p:nvSpPr>
        <p:spPr>
          <a:xfrm>
            <a:off x="266972" y="2339691"/>
            <a:ext cx="6549819" cy="3380994"/>
          </a:xfrm>
        </p:spPr>
        <p:txBody>
          <a:bodyPr/>
          <a:lstStyle/>
          <a:p>
            <a:r>
              <a:rPr lang="en-US" sz="2400" b="1" i="1" dirty="0"/>
              <a:t>311 – Alley Cropping</a:t>
            </a:r>
          </a:p>
          <a:p>
            <a:r>
              <a:rPr lang="en-US" sz="2400" b="1" i="1" dirty="0"/>
              <a:t>379 – Forest Farming</a:t>
            </a:r>
          </a:p>
          <a:p>
            <a:r>
              <a:rPr lang="en-US" sz="2400" b="1" i="1" dirty="0"/>
              <a:t>380 – Windbreak/Shelterbelt Establishment and Renovation</a:t>
            </a:r>
          </a:p>
          <a:p>
            <a:r>
              <a:rPr lang="en-US" sz="2400" b="1" i="1" dirty="0"/>
              <a:t>381 – Silvopasture</a:t>
            </a:r>
          </a:p>
          <a:p>
            <a:r>
              <a:rPr lang="en-US" sz="2400" b="1" i="1" dirty="0"/>
              <a:t>391 – Riparian Forest Buffers</a:t>
            </a:r>
          </a:p>
          <a:p>
            <a:endParaRPr lang="en-US" b="1" dirty="0"/>
          </a:p>
          <a:p>
            <a:pPr marL="0" indent="0">
              <a:buNone/>
            </a:pPr>
            <a:endParaRPr lang="en-US" sz="1800" dirty="0"/>
          </a:p>
        </p:txBody>
      </p:sp>
      <p:pic>
        <p:nvPicPr>
          <p:cNvPr id="5" name="Picture 6">
            <a:extLst>
              <a:ext uri="{FF2B5EF4-FFF2-40B4-BE49-F238E27FC236}">
                <a16:creationId xmlns:a16="http://schemas.microsoft.com/office/drawing/2014/main" id="{F623B8E8-47F8-F61E-FC4C-154A9A790B62}"/>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72712" y="1251241"/>
            <a:ext cx="1292025" cy="1879308"/>
          </a:xfrm>
          <a:prstGeom prst="roundRect">
            <a:avLst/>
          </a:prstGeom>
          <a:ln>
            <a:noFill/>
          </a:ln>
          <a:effectLst>
            <a:outerShdw blurRad="292100" dist="139700" dir="2700000" algn="tl" rotWithShape="0">
              <a:srgbClr val="333333">
                <a:alpha val="65000"/>
              </a:srgbClr>
            </a:outerShdw>
          </a:effectLst>
        </p:spPr>
      </p:pic>
      <p:pic>
        <p:nvPicPr>
          <p:cNvPr id="6" name="Picture 2">
            <a:extLst>
              <a:ext uri="{FF2B5EF4-FFF2-40B4-BE49-F238E27FC236}">
                <a16:creationId xmlns:a16="http://schemas.microsoft.com/office/drawing/2014/main" id="{ED5A908B-CF70-2D32-447C-86048E416C4F}"/>
              </a:ext>
              <a:ext uri="{C183D7F6-B498-43B3-948B-1728B52AA6E4}">
                <adec:decorative xmlns:adec="http://schemas.microsoft.com/office/drawing/2017/decorative" val="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46242" y="2461298"/>
            <a:ext cx="1943100" cy="991277"/>
          </a:xfrm>
          <a:prstGeom prst="round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F3B8964-7B53-1261-BD65-1DC1A13FC76F}"/>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27589" y="3397543"/>
            <a:ext cx="1571476" cy="1066217"/>
          </a:xfrm>
          <a:prstGeom prst="round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7B8E03D-DB52-D31B-22DB-46966B728376}"/>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92185" y="4463759"/>
            <a:ext cx="1706880" cy="1143000"/>
          </a:xfrm>
          <a:prstGeom prst="roundRect">
            <a:avLst/>
          </a:prstGeom>
          <a:ln>
            <a:noFill/>
          </a:ln>
          <a:effectLst>
            <a:outerShdw blurRad="292100" dist="139700" dir="2700000" algn="tl" rotWithShape="0">
              <a:srgbClr val="333333">
                <a:alpha val="65000"/>
              </a:srgbClr>
            </a:outerShdw>
          </a:effectLst>
        </p:spPr>
      </p:pic>
      <p:pic>
        <p:nvPicPr>
          <p:cNvPr id="9" name="Picture 1">
            <a:extLst>
              <a:ext uri="{FF2B5EF4-FFF2-40B4-BE49-F238E27FC236}">
                <a16:creationId xmlns:a16="http://schemas.microsoft.com/office/drawing/2014/main" id="{EEB456B8-90EA-8CA0-CB66-C734F3D5904C}"/>
              </a:ext>
              <a:ext uri="{C183D7F6-B498-43B3-948B-1728B52AA6E4}">
                <adec:decorative xmlns:adec="http://schemas.microsoft.com/office/drawing/2017/decorative" val="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46242" y="3964948"/>
            <a:ext cx="1062567" cy="1510190"/>
          </a:xfrm>
          <a:prstGeom prst="round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654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3CCA75A4-93BD-43D3-992C-461ABEB0B04C}"/>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9" name="Picture Placeholder 8">
            <a:extLst>
              <a:ext uri="{FF2B5EF4-FFF2-40B4-BE49-F238E27FC236}">
                <a16:creationId xmlns:a16="http://schemas.microsoft.com/office/drawing/2014/main" id="{2E119301-3392-79A1-6B77-ED352F18A418}"/>
              </a:ext>
              <a:ext uri="{C183D7F6-B498-43B3-948B-1728B52AA6E4}">
                <adec:decorative xmlns:adec="http://schemas.microsoft.com/office/drawing/2017/decorative" val="1"/>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a:xfrm>
            <a:off x="6967053" y="1790739"/>
            <a:ext cx="2176947" cy="1638261"/>
          </a:xfrm>
          <a:ln w="28575">
            <a:solidFill>
              <a:schemeClr val="tx1"/>
            </a:solidFill>
          </a:ln>
        </p:spPr>
      </p:pic>
      <p:sp>
        <p:nvSpPr>
          <p:cNvPr id="7" name="Content Placeholder 6">
            <a:extLst>
              <a:ext uri="{FF2B5EF4-FFF2-40B4-BE49-F238E27FC236}">
                <a16:creationId xmlns:a16="http://schemas.microsoft.com/office/drawing/2014/main" id="{0CF4C54A-8956-961D-67C1-DCB527573D6F}"/>
              </a:ext>
              <a:ext uri="{C183D7F6-B498-43B3-948B-1728B52AA6E4}">
                <adec:decorative xmlns:adec="http://schemas.microsoft.com/office/drawing/2017/decorative" val="1"/>
              </a:ext>
            </a:extLst>
          </p:cNvPr>
          <p:cNvSpPr>
            <a:spLocks noGrp="1"/>
          </p:cNvSpPr>
          <p:nvPr>
            <p:ph type="title" idx="4294967295"/>
          </p:nvPr>
        </p:nvSpPr>
        <p:spPr>
          <a:xfrm>
            <a:off x="156761" y="1798707"/>
            <a:ext cx="3914634" cy="3085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108000"/>
              </a:lnSpc>
              <a:spcBef>
                <a:spcPts val="750"/>
              </a:spcBef>
              <a:spcAft>
                <a:spcPts val="0"/>
              </a:spcAft>
              <a:buClrTx/>
              <a:buSzTx/>
              <a:buFont typeface="Arial" panose="020B0604020202020204" pitchFamily="34" charset="0"/>
              <a:buNone/>
              <a:tabLst/>
              <a:defRPr/>
            </a:pPr>
            <a:r>
              <a:rPr kumimoji="0" lang="en-US" sz="33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Silvopasture Defined</a:t>
            </a:r>
          </a:p>
        </p:txBody>
      </p:sp>
      <p:pic>
        <p:nvPicPr>
          <p:cNvPr id="13" name="Picture Placeholder 12">
            <a:extLst>
              <a:ext uri="{FF2B5EF4-FFF2-40B4-BE49-F238E27FC236}">
                <a16:creationId xmlns:a16="http://schemas.microsoft.com/office/drawing/2014/main" id="{64390184-7C55-0EB5-50F8-92E6EDE4AE49}"/>
              </a:ext>
              <a:ext uri="{C183D7F6-B498-43B3-948B-1728B52AA6E4}">
                <adec:decorative xmlns:adec="http://schemas.microsoft.com/office/drawing/2017/decorative" val="1"/>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a:xfrm>
            <a:off x="4668880" y="1790739"/>
            <a:ext cx="2298173" cy="1638262"/>
          </a:xfrm>
          <a:ln w="28575">
            <a:solidFill>
              <a:schemeClr val="tx1"/>
            </a:solidFill>
          </a:ln>
        </p:spPr>
      </p:pic>
    </p:spTree>
    <p:extLst>
      <p:ext uri="{BB962C8B-B14F-4D97-AF65-F5344CB8AC3E}">
        <p14:creationId xmlns:p14="http://schemas.microsoft.com/office/powerpoint/2010/main" val="236454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2B5547-13EA-B0CE-A95C-1E3E2FE2CDB1}"/>
              </a:ext>
              <a:ext uri="{C183D7F6-B498-43B3-948B-1728B52AA6E4}">
                <adec:decorative xmlns:adec="http://schemas.microsoft.com/office/drawing/2017/decorative" val="1"/>
              </a:ext>
            </a:extLst>
          </p:cNvPr>
          <p:cNvSpPr>
            <a:spLocks noGrp="1"/>
          </p:cNvSpPr>
          <p:nvPr>
            <p:ph type="title"/>
          </p:nvPr>
        </p:nvSpPr>
        <p:spPr/>
        <p:txBody>
          <a:bodyPr/>
          <a:lstStyle/>
          <a:p>
            <a:pPr algn="ctr"/>
            <a:r>
              <a:rPr lang="en-US" i="1" dirty="0"/>
              <a:t>NOT</a:t>
            </a:r>
            <a:r>
              <a:rPr lang="en-US" dirty="0"/>
              <a:t> Silvopasture</a:t>
            </a:r>
          </a:p>
        </p:txBody>
      </p:sp>
      <p:sp>
        <p:nvSpPr>
          <p:cNvPr id="4" name="Content Placeholder 3">
            <a:extLst>
              <a:ext uri="{FF2B5EF4-FFF2-40B4-BE49-F238E27FC236}">
                <a16:creationId xmlns:a16="http://schemas.microsoft.com/office/drawing/2014/main" id="{AB5F11F6-E306-E562-7BA8-69E2100B41B1}"/>
              </a:ext>
              <a:ext uri="{C183D7F6-B498-43B3-948B-1728B52AA6E4}">
                <adec:decorative xmlns:adec="http://schemas.microsoft.com/office/drawing/2017/decorative" val="1"/>
              </a:ext>
            </a:extLst>
          </p:cNvPr>
          <p:cNvSpPr>
            <a:spLocks noGrp="1"/>
          </p:cNvSpPr>
          <p:nvPr>
            <p:ph sz="quarter" idx="10"/>
          </p:nvPr>
        </p:nvSpPr>
        <p:spPr/>
        <p:txBody>
          <a:bodyPr/>
          <a:lstStyle/>
          <a:p>
            <a:endParaRPr lang="en-US" dirty="0"/>
          </a:p>
        </p:txBody>
      </p:sp>
      <p:pic>
        <p:nvPicPr>
          <p:cNvPr id="5" name="Picture 4">
            <a:extLst>
              <a:ext uri="{FF2B5EF4-FFF2-40B4-BE49-F238E27FC236}">
                <a16:creationId xmlns:a16="http://schemas.microsoft.com/office/drawing/2014/main" id="{A37DF8D3-BF56-456E-97B1-0B40878CA82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7153" y="2095072"/>
            <a:ext cx="5257832" cy="3380994"/>
          </a:xfrm>
          <a:prstGeom prst="rect">
            <a:avLst/>
          </a:prstGeom>
          <a:ln w="28575">
            <a:solidFill>
              <a:schemeClr val="tx1"/>
            </a:solidFill>
          </a:ln>
        </p:spPr>
      </p:pic>
      <p:pic>
        <p:nvPicPr>
          <p:cNvPr id="6" name="Picture Placeholder 32">
            <a:extLst>
              <a:ext uri="{FF2B5EF4-FFF2-40B4-BE49-F238E27FC236}">
                <a16:creationId xmlns:a16="http://schemas.microsoft.com/office/drawing/2014/main" id="{DC0402F4-EA16-BF00-6F11-5E9961116C6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2060876"/>
            <a:ext cx="4857750" cy="3427026"/>
          </a:xfrm>
          <a:prstGeom prst="rect">
            <a:avLst/>
          </a:prstGeom>
          <a:ln w="28575">
            <a:solidFill>
              <a:schemeClr val="tx1"/>
            </a:solidFill>
          </a:ln>
        </p:spPr>
      </p:pic>
    </p:spTree>
    <p:extLst>
      <p:ext uri="{BB962C8B-B14F-4D97-AF65-F5344CB8AC3E}">
        <p14:creationId xmlns:p14="http://schemas.microsoft.com/office/powerpoint/2010/main" val="99768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2_Body Whit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roforestry Aglearn v1.pptx" id="{D2912EE4-DA7E-44C0-9CA4-DBE5FC00337A}" vid="{B09F09DA-BEE0-4581-BB80-24D592C6B38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5787A5-96AB-4A15-B7EB-76A978E87EE1}">
  <ds:schemaRefs>
    <ds:schemaRef ds:uri="http://www.w3.org/XML/1998/namespace"/>
    <ds:schemaRef ds:uri="http://purl.org/dc/elements/1.1/"/>
    <ds:schemaRef ds:uri="http://schemas.microsoft.com/office/2006/documentManagement/types"/>
    <ds:schemaRef ds:uri="http://purl.org/dc/dcmitype/"/>
    <ds:schemaRef ds:uri="http://schemas.microsoft.com/sharepoint/v3"/>
    <ds:schemaRef ds:uri="http://schemas.microsoft.com/office/infopath/2007/PartnerControls"/>
    <ds:schemaRef ds:uri="849593af-9ef4-4dc7-a991-ea6257baf2f0"/>
    <ds:schemaRef ds:uri="http://schemas.openxmlformats.org/package/2006/metadata/core-properties"/>
    <ds:schemaRef ds:uri="73fb875a-8af9-4255-b008-0995492d31cd"/>
    <ds:schemaRef ds:uri="12363614-19a6-4ba2-943c-7caa8a5735f9"/>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C323203-DD5D-4BE2-893C-A689B8939D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TEMPLATE_Forestland Soil Health Course Modules</Template>
  <TotalTime>1423</TotalTime>
  <Words>5784</Words>
  <Application>Microsoft Office PowerPoint</Application>
  <PresentationFormat>On-screen Show (4:3)</PresentationFormat>
  <Paragraphs>386</Paragraphs>
  <Slides>62</Slides>
  <Notes>61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62</vt:i4>
      </vt:variant>
    </vt:vector>
  </HeadingPairs>
  <TitlesOfParts>
    <vt:vector size="72" baseType="lpstr">
      <vt:lpstr>Arial</vt:lpstr>
      <vt:lpstr>Calibri</vt:lpstr>
      <vt:lpstr>Montserrat</vt:lpstr>
      <vt:lpstr>Open Sans</vt:lpstr>
      <vt:lpstr>Symbol</vt:lpstr>
      <vt:lpstr>Times New Roman</vt:lpstr>
      <vt:lpstr>Times-Roman</vt:lpstr>
      <vt:lpstr>Wingdings</vt:lpstr>
      <vt:lpstr>1_Title Page</vt:lpstr>
      <vt:lpstr>2_Body White</vt:lpstr>
      <vt:lpstr>An Introduction to Silvopasture Systems </vt:lpstr>
      <vt:lpstr>Overview</vt:lpstr>
      <vt:lpstr>Agroforestry Is…. </vt:lpstr>
      <vt:lpstr>PowerPoint Presentation</vt:lpstr>
      <vt:lpstr>PowerPoint Presentation</vt:lpstr>
      <vt:lpstr>PowerPoint Presentation</vt:lpstr>
      <vt:lpstr>Agroforestry Practices</vt:lpstr>
      <vt:lpstr>Silvopasture Defined</vt:lpstr>
      <vt:lpstr>NOT Silvopasture</vt:lpstr>
      <vt:lpstr>Silvopasture – CPS 381</vt:lpstr>
      <vt:lpstr>Silvopasture – CPS 381 continued</vt:lpstr>
      <vt:lpstr>Three Scenarios Turning Livestock into the Woods  Forest-Grazed; Not Silvopasture Forest Grazing  Range?; Not exactly Silvopasture Silvopasture</vt:lpstr>
      <vt:lpstr>1</vt:lpstr>
      <vt:lpstr>Forest - Grazed</vt:lpstr>
      <vt:lpstr>Forest – Grazed..</vt:lpstr>
      <vt:lpstr>Forest – Grazed.</vt:lpstr>
      <vt:lpstr>2</vt:lpstr>
      <vt:lpstr>7</vt:lpstr>
      <vt:lpstr>8</vt:lpstr>
      <vt:lpstr>9</vt:lpstr>
      <vt:lpstr>10</vt:lpstr>
      <vt:lpstr>11</vt:lpstr>
      <vt:lpstr>Why Does Silvopasture Work?</vt:lpstr>
      <vt:lpstr>Silvopasture – CPS 381 – Purposes </vt:lpstr>
      <vt:lpstr>12</vt:lpstr>
      <vt:lpstr>13 </vt:lpstr>
      <vt:lpstr>Tree Selection Considerations</vt:lpstr>
      <vt:lpstr>“Plots under black walnut yielded 13% more forage than those under honey locust (5790 vs. 5130 kg ha-1) for trees less than seven years old.  Forage under honey locust had more growth with older trees.“       USDA-ARS, Dr. John Fike VATech and associates;   </vt:lpstr>
      <vt:lpstr>Forage Selection Considerations</vt:lpstr>
      <vt:lpstr>PAR and C3 vs C4</vt:lpstr>
      <vt:lpstr>14</vt:lpstr>
      <vt:lpstr>15</vt:lpstr>
      <vt:lpstr>Other Considerations for Forages</vt:lpstr>
      <vt:lpstr>16</vt:lpstr>
      <vt:lpstr>17</vt:lpstr>
      <vt:lpstr>Livestock Benefits</vt:lpstr>
      <vt:lpstr>18</vt:lpstr>
      <vt:lpstr>19</vt:lpstr>
      <vt:lpstr>20</vt:lpstr>
      <vt:lpstr>21</vt:lpstr>
      <vt:lpstr>22</vt:lpstr>
      <vt:lpstr>Soil Considerations</vt:lpstr>
      <vt:lpstr>Soil Considerations – Silvopasture by Subtraction</vt:lpstr>
      <vt:lpstr>Silvopasture Establishment Overview</vt:lpstr>
      <vt:lpstr>Silvopasture Establishment Methods</vt:lpstr>
      <vt:lpstr>Silvopasture by Addition – Challenges and Considerations</vt:lpstr>
      <vt:lpstr>Successful Silvopasture Establishment… won’t happen if trees are dead!</vt:lpstr>
      <vt:lpstr>Not Successful Tree Establishment…</vt:lpstr>
      <vt:lpstr>High Quality Planting Stock</vt:lpstr>
      <vt:lpstr>Tree Protection</vt:lpstr>
      <vt:lpstr>Tree Protection cont.</vt:lpstr>
      <vt:lpstr>Tree Protection continued</vt:lpstr>
      <vt:lpstr>Silvopasture by Subtraction – Challenges and Considerations</vt:lpstr>
      <vt:lpstr>23</vt:lpstr>
      <vt:lpstr>24</vt:lpstr>
      <vt:lpstr>25</vt:lpstr>
      <vt:lpstr>Silvopasture - Examples</vt:lpstr>
      <vt:lpstr>26</vt:lpstr>
      <vt:lpstr>27</vt:lpstr>
      <vt:lpstr>Other Scenarios</vt:lpstr>
      <vt:lpstr>28</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Koch, Carl - FPAC-NRCS, WV</cp:lastModifiedBy>
  <cp:revision>6</cp:revision>
  <dcterms:created xsi:type="dcterms:W3CDTF">2024-08-30T20:03:42Z</dcterms:created>
  <dcterms:modified xsi:type="dcterms:W3CDTF">2025-09-15T14:24:27Z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158900.000000000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